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43"/>
  </p:notesMasterIdLst>
  <p:handoutMasterIdLst>
    <p:handoutMasterId r:id="rId44"/>
  </p:handoutMasterIdLst>
  <p:sldIdLst>
    <p:sldId id="564" r:id="rId3"/>
    <p:sldId id="676" r:id="rId4"/>
    <p:sldId id="636" r:id="rId5"/>
    <p:sldId id="566" r:id="rId6"/>
    <p:sldId id="569" r:id="rId7"/>
    <p:sldId id="467" r:id="rId8"/>
    <p:sldId id="441" r:id="rId9"/>
    <p:sldId id="619" r:id="rId10"/>
    <p:sldId id="439" r:id="rId11"/>
    <p:sldId id="612" r:id="rId12"/>
    <p:sldId id="571" r:id="rId13"/>
    <p:sldId id="615" r:id="rId14"/>
    <p:sldId id="616" r:id="rId15"/>
    <p:sldId id="572" r:id="rId16"/>
    <p:sldId id="647" r:id="rId17"/>
    <p:sldId id="620" r:id="rId18"/>
    <p:sldId id="573" r:id="rId19"/>
    <p:sldId id="413" r:id="rId20"/>
    <p:sldId id="414" r:id="rId21"/>
    <p:sldId id="575" r:id="rId22"/>
    <p:sldId id="631" r:id="rId23"/>
    <p:sldId id="632" r:id="rId24"/>
    <p:sldId id="633" r:id="rId25"/>
    <p:sldId id="637" r:id="rId26"/>
    <p:sldId id="576" r:id="rId27"/>
    <p:sldId id="618" r:id="rId28"/>
    <p:sldId id="458" r:id="rId29"/>
    <p:sldId id="459" r:id="rId30"/>
    <p:sldId id="460" r:id="rId31"/>
    <p:sldId id="449" r:id="rId32"/>
    <p:sldId id="451" r:id="rId33"/>
    <p:sldId id="621" r:id="rId34"/>
    <p:sldId id="626" r:id="rId35"/>
    <p:sldId id="640" r:id="rId36"/>
    <p:sldId id="641" r:id="rId37"/>
    <p:sldId id="642" r:id="rId38"/>
    <p:sldId id="643" r:id="rId39"/>
    <p:sldId id="644" r:id="rId40"/>
    <p:sldId id="646" r:id="rId41"/>
    <p:sldId id="634" r:id="rId42"/>
  </p:sldIdLst>
  <p:sldSz cx="9144000" cy="6858000" type="screen4x3"/>
  <p:notesSz cx="7010400" cy="9296400"/>
  <p:defaultTextStyle>
    <a:defPPr>
      <a:defRPr lang="en-US"/>
    </a:defPPr>
    <a:lvl1pPr algn="l" rtl="0" fontAlgn="base">
      <a:spcBef>
        <a:spcPct val="0"/>
      </a:spcBef>
      <a:spcAft>
        <a:spcPct val="0"/>
      </a:spcAft>
      <a:defRPr sz="2400" kern="1200">
        <a:solidFill>
          <a:schemeClr val="tx1"/>
        </a:solidFill>
        <a:latin typeface="Garamond" pitchFamily="18" charset="0"/>
        <a:ea typeface="+mn-ea"/>
        <a:cs typeface="Times New Roman" pitchFamily="18" charset="0"/>
      </a:defRPr>
    </a:lvl1pPr>
    <a:lvl2pPr marL="457200" algn="l" rtl="0" fontAlgn="base">
      <a:spcBef>
        <a:spcPct val="0"/>
      </a:spcBef>
      <a:spcAft>
        <a:spcPct val="0"/>
      </a:spcAft>
      <a:defRPr sz="2400" kern="1200">
        <a:solidFill>
          <a:schemeClr val="tx1"/>
        </a:solidFill>
        <a:latin typeface="Garamond" pitchFamily="18" charset="0"/>
        <a:ea typeface="+mn-ea"/>
        <a:cs typeface="Times New Roman" pitchFamily="18" charset="0"/>
      </a:defRPr>
    </a:lvl2pPr>
    <a:lvl3pPr marL="914400" algn="l" rtl="0" fontAlgn="base">
      <a:spcBef>
        <a:spcPct val="0"/>
      </a:spcBef>
      <a:spcAft>
        <a:spcPct val="0"/>
      </a:spcAft>
      <a:defRPr sz="2400" kern="1200">
        <a:solidFill>
          <a:schemeClr val="tx1"/>
        </a:solidFill>
        <a:latin typeface="Garamond" pitchFamily="18" charset="0"/>
        <a:ea typeface="+mn-ea"/>
        <a:cs typeface="Times New Roman" pitchFamily="18" charset="0"/>
      </a:defRPr>
    </a:lvl3pPr>
    <a:lvl4pPr marL="1371600" algn="l" rtl="0" fontAlgn="base">
      <a:spcBef>
        <a:spcPct val="0"/>
      </a:spcBef>
      <a:spcAft>
        <a:spcPct val="0"/>
      </a:spcAft>
      <a:defRPr sz="2400" kern="1200">
        <a:solidFill>
          <a:schemeClr val="tx1"/>
        </a:solidFill>
        <a:latin typeface="Garamond" pitchFamily="18" charset="0"/>
        <a:ea typeface="+mn-ea"/>
        <a:cs typeface="Times New Roman" pitchFamily="18" charset="0"/>
      </a:defRPr>
    </a:lvl4pPr>
    <a:lvl5pPr marL="1828800" algn="l" rtl="0" fontAlgn="base">
      <a:spcBef>
        <a:spcPct val="0"/>
      </a:spcBef>
      <a:spcAft>
        <a:spcPct val="0"/>
      </a:spcAft>
      <a:defRPr sz="2400" kern="1200">
        <a:solidFill>
          <a:schemeClr val="tx1"/>
        </a:solidFill>
        <a:latin typeface="Garamond" pitchFamily="18" charset="0"/>
        <a:ea typeface="+mn-ea"/>
        <a:cs typeface="Times New Roman" pitchFamily="18" charset="0"/>
      </a:defRPr>
    </a:lvl5pPr>
    <a:lvl6pPr marL="2286000" algn="l" defTabSz="914400" rtl="0" eaLnBrk="1" latinLnBrk="0" hangingPunct="1">
      <a:defRPr sz="2400" kern="1200">
        <a:solidFill>
          <a:schemeClr val="tx1"/>
        </a:solidFill>
        <a:latin typeface="Garamond" pitchFamily="18" charset="0"/>
        <a:ea typeface="+mn-ea"/>
        <a:cs typeface="Times New Roman" pitchFamily="18" charset="0"/>
      </a:defRPr>
    </a:lvl6pPr>
    <a:lvl7pPr marL="2743200" algn="l" defTabSz="914400" rtl="0" eaLnBrk="1" latinLnBrk="0" hangingPunct="1">
      <a:defRPr sz="2400" kern="1200">
        <a:solidFill>
          <a:schemeClr val="tx1"/>
        </a:solidFill>
        <a:latin typeface="Garamond" pitchFamily="18" charset="0"/>
        <a:ea typeface="+mn-ea"/>
        <a:cs typeface="Times New Roman" pitchFamily="18" charset="0"/>
      </a:defRPr>
    </a:lvl7pPr>
    <a:lvl8pPr marL="3200400" algn="l" defTabSz="914400" rtl="0" eaLnBrk="1" latinLnBrk="0" hangingPunct="1">
      <a:defRPr sz="2400" kern="1200">
        <a:solidFill>
          <a:schemeClr val="tx1"/>
        </a:solidFill>
        <a:latin typeface="Garamond" pitchFamily="18" charset="0"/>
        <a:ea typeface="+mn-ea"/>
        <a:cs typeface="Times New Roman" pitchFamily="18" charset="0"/>
      </a:defRPr>
    </a:lvl8pPr>
    <a:lvl9pPr marL="3657600" algn="l" defTabSz="914400" rtl="0" eaLnBrk="1" latinLnBrk="0" hangingPunct="1">
      <a:defRPr sz="2400" kern="1200">
        <a:solidFill>
          <a:schemeClr val="tx1"/>
        </a:solidFill>
        <a:latin typeface="Garamond" pitchFamily="18" charset="0"/>
        <a:ea typeface="+mn-ea"/>
        <a:cs typeface="Times New Roman" pitchFamily="18" charset="0"/>
      </a:defRPr>
    </a:lvl9pPr>
  </p:defaultTextStyle>
  <p:extLst>
    <p:ext uri="{EFAFB233-063F-42B5-8137-9DF3F51BA10A}">
      <p15:sldGuideLst xmlns:p15="http://schemas.microsoft.com/office/powerpoint/2012/main">
        <p15:guide id="1" orient="horz" pos="2161">
          <p15:clr>
            <a:srgbClr val="A4A3A4"/>
          </p15:clr>
        </p15:guide>
        <p15:guide id="2" pos="2956">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66FF"/>
    <a:srgbClr val="008000"/>
    <a:srgbClr val="006600"/>
    <a:srgbClr val="0033CC"/>
    <a:srgbClr val="FF0000"/>
    <a:srgbClr val="CCFFCC"/>
    <a:srgbClr val="A50021"/>
    <a:srgbClr val="660033"/>
    <a:srgbClr val="66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12" autoAdjust="0"/>
    <p:restoredTop sz="87408" autoAdjust="0"/>
  </p:normalViewPr>
  <p:slideViewPr>
    <p:cSldViewPr snapToGrid="0" showGuides="1">
      <p:cViewPr varScale="1">
        <p:scale>
          <a:sx n="139" d="100"/>
          <a:sy n="139" d="100"/>
        </p:scale>
        <p:origin x="2322" y="120"/>
      </p:cViewPr>
      <p:guideLst>
        <p:guide orient="horz" pos="2161"/>
        <p:guide pos="2956"/>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2796"/>
    </p:cViewPr>
  </p:sorterViewPr>
  <p:notesViewPr>
    <p:cSldViewPr snapToGrid="0">
      <p:cViewPr varScale="1">
        <p:scale>
          <a:sx n="84" d="100"/>
          <a:sy n="84" d="100"/>
        </p:scale>
        <p:origin x="2934"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a:defRPr sz="1200"/>
            </a:lvl1pPr>
          </a:lstStyle>
          <a:p>
            <a:pPr>
              <a:defRPr/>
            </a:pPr>
            <a:endParaRPr lang="en-US"/>
          </a:p>
        </p:txBody>
      </p:sp>
      <p:sp>
        <p:nvSpPr>
          <p:cNvPr id="31747" name="Rectangle 3"/>
          <p:cNvSpPr>
            <a:spLocks noGrp="1" noChangeArrowheads="1"/>
          </p:cNvSpPr>
          <p:nvPr>
            <p:ph type="dt" sz="quarter" idx="1"/>
          </p:nvPr>
        </p:nvSpPr>
        <p:spPr bwMode="auto">
          <a:xfrm>
            <a:off x="3971925"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a:defRPr sz="1200"/>
            </a:lvl1pPr>
          </a:lstStyle>
          <a:p>
            <a:pPr>
              <a:defRPr/>
            </a:pPr>
            <a:endParaRPr lang="en-US"/>
          </a:p>
        </p:txBody>
      </p:sp>
      <p:sp>
        <p:nvSpPr>
          <p:cNvPr id="31748" name="Rectangle 4"/>
          <p:cNvSpPr>
            <a:spLocks noGrp="1" noChangeArrowheads="1"/>
          </p:cNvSpPr>
          <p:nvPr>
            <p:ph type="ftr" sz="quarter" idx="2"/>
          </p:nvPr>
        </p:nvSpPr>
        <p:spPr bwMode="auto">
          <a:xfrm>
            <a:off x="0"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a:defRPr sz="1200"/>
            </a:lvl1pPr>
          </a:lstStyle>
          <a:p>
            <a:pPr>
              <a:defRPr/>
            </a:pPr>
            <a:endParaRPr lang="en-US"/>
          </a:p>
        </p:txBody>
      </p:sp>
      <p:sp>
        <p:nvSpPr>
          <p:cNvPr id="31749" name="Rectangle 5"/>
          <p:cNvSpPr>
            <a:spLocks noGrp="1" noChangeArrowheads="1"/>
          </p:cNvSpPr>
          <p:nvPr>
            <p:ph type="sldNum" sz="quarter" idx="3"/>
          </p:nvPr>
        </p:nvSpPr>
        <p:spPr bwMode="auto">
          <a:xfrm>
            <a:off x="3971925" y="8831263"/>
            <a:ext cx="3038475" cy="465137"/>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a:defRPr sz="1200"/>
            </a:lvl1pPr>
          </a:lstStyle>
          <a:p>
            <a:pPr>
              <a:defRPr/>
            </a:pPr>
            <a:fld id="{46D8321B-B1F8-47E2-9D75-5A7D0DBE14B9}" type="slidenum">
              <a:rPr lang="en-US"/>
              <a:pPr>
                <a:defRPr/>
              </a:pPr>
              <a:t>‹#›</a:t>
            </a:fld>
            <a:endParaRPr lang="en-US"/>
          </a:p>
        </p:txBody>
      </p:sp>
    </p:spTree>
    <p:extLst>
      <p:ext uri="{BB962C8B-B14F-4D97-AF65-F5344CB8AC3E}">
        <p14:creationId xmlns:p14="http://schemas.microsoft.com/office/powerpoint/2010/main" val="19853888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5138"/>
          </a:xfrm>
          <a:prstGeom prst="rect">
            <a:avLst/>
          </a:prstGeom>
        </p:spPr>
        <p:txBody>
          <a:bodyPr vert="horz" lIns="91440" tIns="45720" rIns="91440" bIns="45720" rtlCol="0"/>
          <a:lstStyle>
            <a:lvl1pPr algn="r">
              <a:defRPr sz="1200"/>
            </a:lvl1pPr>
          </a:lstStyle>
          <a:p>
            <a:fld id="{8B6C7C08-D46C-4550-8D8F-27E1E0F58F4A}" type="datetimeFigureOut">
              <a:rPr lang="en-US" smtClean="0"/>
              <a:pPr/>
              <a:t>8/7/2025</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16425"/>
            <a:ext cx="5607050" cy="41830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5138"/>
          </a:xfrm>
          <a:prstGeom prst="rect">
            <a:avLst/>
          </a:prstGeom>
        </p:spPr>
        <p:txBody>
          <a:bodyPr vert="horz" lIns="91440" tIns="45720" rIns="91440" bIns="45720" rtlCol="0" anchor="b"/>
          <a:lstStyle>
            <a:lvl1pPr algn="r">
              <a:defRPr sz="1200"/>
            </a:lvl1pPr>
          </a:lstStyle>
          <a:p>
            <a:fld id="{16362E68-66C4-4B01-8D1F-712CF75BFD43}" type="slidenum">
              <a:rPr lang="en-US" smtClean="0"/>
              <a:pPr/>
              <a:t>‹#›</a:t>
            </a:fld>
            <a:endParaRPr lang="en-US"/>
          </a:p>
        </p:txBody>
      </p:sp>
    </p:spTree>
    <p:extLst>
      <p:ext uri="{BB962C8B-B14F-4D97-AF65-F5344CB8AC3E}">
        <p14:creationId xmlns:p14="http://schemas.microsoft.com/office/powerpoint/2010/main" val="21896529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2E5D3-627C-4511-B3F4-264A77E3CF6D}" type="slidenum">
              <a:rPr lang="en-US"/>
              <a:pPr/>
              <a:t>1</a:t>
            </a:fld>
            <a:endParaRPr lang="en-US"/>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to this lecture on medical imaging. In our earlier sessions, we introduced some general concepts in medical imaging and provided a brief overview of essential tools, including MATLAB programming. Today, we begin what I consider the </a:t>
            </a:r>
            <a:r>
              <a:rPr lang="en-US" b="1" dirty="0"/>
              <a:t>foundation section</a:t>
            </a:r>
            <a:r>
              <a:rPr lang="en-US" dirty="0"/>
              <a:t> of this course. This foundation will help you build the knowledge needed to understand the major medical imaging modalities we’ll explore throughout the semester.</a:t>
            </a:r>
          </a:p>
          <a:p>
            <a:endParaRPr lang="en-US" dirty="0"/>
          </a:p>
        </p:txBody>
      </p:sp>
    </p:spTree>
    <p:extLst>
      <p:ext uri="{BB962C8B-B14F-4D97-AF65-F5344CB8AC3E}">
        <p14:creationId xmlns:p14="http://schemas.microsoft.com/office/powerpoint/2010/main" val="1698709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engineers, much of our work revolves around systems, and one of the first things we need to do is </a:t>
            </a:r>
            <a:r>
              <a:rPr lang="en-US" b="1" dirty="0"/>
              <a:t>measurement</a:t>
            </a:r>
            <a:r>
              <a:rPr lang="en-US" dirty="0"/>
              <a:t>. Without measurement, we can’t really understand or control anything. In fact, measurement is at the heart of both engineering and physics. For example, in quantum mechanics, measurement plays a critical role—until we measure, we don’t truly know a system’s state. It’s like the famous thought experiment with Schrödinger’s cat: is the cat alive or dead? Only measurement collapses the uncertainty into reality.</a:t>
            </a:r>
          </a:p>
          <a:p>
            <a:r>
              <a:rPr lang="en-US" dirty="0"/>
              <a:t>When we perform measurements, we typically have </a:t>
            </a:r>
            <a:r>
              <a:rPr lang="en-US" b="1" dirty="0"/>
              <a:t>input variables</a:t>
            </a:r>
            <a:r>
              <a:rPr lang="en-US" dirty="0"/>
              <a:t> and sometimes a </a:t>
            </a:r>
            <a:r>
              <a:rPr lang="en-US" b="1" dirty="0"/>
              <a:t>reference</a:t>
            </a:r>
            <a:r>
              <a:rPr lang="en-US" dirty="0"/>
              <a:t>. Consider weighing an object: we place a known weight on one side of a balance and the object on the other. If the balance is level, we know the object’s weight equals the standard. Similarly, in electrical measurements, we might compare an unknown resistance or voltage against a reference using an ohmmeter or a multimeter. These devices let us measure things like current, resistance, and capacitance with precision.</a:t>
            </a:r>
          </a:p>
          <a:p>
            <a:r>
              <a:rPr lang="en-US" dirty="0"/>
              <a:t>More broadly, think of an instructor as a system: when the calendar says it’s time for class, that’s the input. The output is the lecture. But if something changes—say, the instructor is unwell or called away—the output changes too. This is a reminder that </a:t>
            </a:r>
            <a:r>
              <a:rPr lang="en-US" b="1" dirty="0"/>
              <a:t>systems can have modifiers</a:t>
            </a:r>
            <a:r>
              <a:rPr lang="en-US" dirty="0"/>
              <a:t> that influence their behavior.</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10</a:t>
            </a:fld>
            <a:endParaRPr lang="en-US"/>
          </a:p>
        </p:txBody>
      </p:sp>
    </p:spTree>
    <p:extLst>
      <p:ext uri="{BB962C8B-B14F-4D97-AF65-F5344CB8AC3E}">
        <p14:creationId xmlns:p14="http://schemas.microsoft.com/office/powerpoint/2010/main" val="1097983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t>
            </a:r>
            <a:r>
              <a:rPr lang="en-US" b="1" dirty="0"/>
              <a:t>imaging system</a:t>
            </a:r>
            <a:r>
              <a:rPr lang="en-US" dirty="0"/>
              <a:t> is a specialized type of measurement system. Consider an MRI scanner: its purpose is to measure and produce an image of a cross-section of the body’s anatomy. Ideally, this image is a faithful representation—a sharp, clear point corresponds exactly to a sharp point in the body.</a:t>
            </a:r>
          </a:p>
          <a:p>
            <a:r>
              <a:rPr lang="en-US" dirty="0"/>
              <a:t>But not all systems are created equal. A high-quality system will produce sharp, high-contrast images, while a less precise system might blur details, much like how a low-resolution camera produces softer, less defined pictures. This </a:t>
            </a:r>
            <a:r>
              <a:rPr lang="en-US" b="1" dirty="0"/>
              <a:t>blurring</a:t>
            </a:r>
            <a:r>
              <a:rPr lang="en-US" dirty="0"/>
              <a:t> is a key characteristic of the system and tells us a lot about its performance. In essence, imaging systems, sensing systems, and measurement systems all belong to the same family—they process inputs to produce meaningful outputs through measurement.</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11</a:t>
            </a:fld>
            <a:endParaRPr lang="en-US"/>
          </a:p>
        </p:txBody>
      </p:sp>
    </p:spTree>
    <p:extLst>
      <p:ext uri="{BB962C8B-B14F-4D97-AF65-F5344CB8AC3E}">
        <p14:creationId xmlns:p14="http://schemas.microsoft.com/office/powerpoint/2010/main" val="31264902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type of system is the </a:t>
            </a:r>
            <a:r>
              <a:rPr lang="en-US" b="1" dirty="0"/>
              <a:t>control system</a:t>
            </a:r>
            <a:r>
              <a:rPr lang="en-US" dirty="0"/>
              <a:t>. Unlike simple measurement systems, control systems don’t just generate an output—they use that output as </a:t>
            </a:r>
            <a:r>
              <a:rPr lang="en-US" b="1" dirty="0"/>
              <a:t>feedback</a:t>
            </a:r>
            <a:r>
              <a:rPr lang="en-US" dirty="0"/>
              <a:t> to adjust the input or the system’s behavior.</a:t>
            </a:r>
          </a:p>
          <a:p>
            <a:r>
              <a:rPr lang="en-US" dirty="0"/>
              <a:t>For instance, think of a radar tracking an airplane. The radar detects the plane’s position and adjusts itself to keep the target within view. This feedback loop helps the system achieve its goal, even as conditions change. Control systems are essential in engineering whenever we want systems to adapt or correct themselves in real time.</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12</a:t>
            </a:fld>
            <a:endParaRPr lang="en-US"/>
          </a:p>
        </p:txBody>
      </p:sp>
    </p:spTree>
    <p:extLst>
      <p:ext uri="{BB962C8B-B14F-4D97-AF65-F5344CB8AC3E}">
        <p14:creationId xmlns:p14="http://schemas.microsoft.com/office/powerpoint/2010/main" val="36052728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a:t>
            </a:r>
            <a:r>
              <a:rPr lang="en-US" b="1" dirty="0"/>
              <a:t>robotic systems</a:t>
            </a:r>
            <a:r>
              <a:rPr lang="en-US" dirty="0"/>
              <a:t> represent a hot area of control system development. From robots that provide assistance in hotels or nursing homes to those that help care for infants, these systems combine control with a degree of machine intelligence. Their adaptability and responsiveness open up incredible possibilities in both industry and healthcare.</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13</a:t>
            </a:fld>
            <a:endParaRPr lang="en-US"/>
          </a:p>
        </p:txBody>
      </p:sp>
    </p:spTree>
    <p:extLst>
      <p:ext uri="{BB962C8B-B14F-4D97-AF65-F5344CB8AC3E}">
        <p14:creationId xmlns:p14="http://schemas.microsoft.com/office/powerpoint/2010/main" val="34859624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not forget </a:t>
            </a:r>
            <a:r>
              <a:rPr lang="en-US" b="1" dirty="0"/>
              <a:t>neurological systems</a:t>
            </a:r>
            <a:r>
              <a:rPr lang="en-US" dirty="0"/>
              <a:t>, like the human brain. The brain is a complex system of billions of neurons that process inputs from the environment and generate intelligent actions. Neurons decide whether to fire based on inputs, passing signals that enable everything from basic reflexes to complex reasoning. Together, these neural networks form the foundation of our physiological systems.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14</a:t>
            </a:fld>
            <a:endParaRPr lang="en-US"/>
          </a:p>
        </p:txBody>
      </p:sp>
    </p:spTree>
    <p:extLst>
      <p:ext uri="{BB962C8B-B14F-4D97-AF65-F5344CB8AC3E}">
        <p14:creationId xmlns:p14="http://schemas.microsoft.com/office/powerpoint/2010/main" val="607131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b="1" dirty="0"/>
              <a:t>human system</a:t>
            </a:r>
            <a:r>
              <a:rPr lang="en-US" dirty="0"/>
              <a:t> as a whole is incredibly intricate. It spans multiple levels—from genes and cells up to organs and entire physiological systems like the circulatory or digestive systems. When disease strikes, understanding these interconnections is crucial. This is the realm of </a:t>
            </a:r>
            <a:r>
              <a:rPr lang="en-US" b="1" dirty="0"/>
              <a:t>systems biology</a:t>
            </a:r>
            <a:r>
              <a:rPr lang="en-US" dirty="0"/>
              <a:t> or </a:t>
            </a:r>
            <a:r>
              <a:rPr lang="en-US" b="1" dirty="0"/>
              <a:t>systems medicine</a:t>
            </a:r>
            <a:r>
              <a:rPr lang="en-US" dirty="0"/>
              <a:t>—a field dedicated to studying the body as a network of interacting parts, so we can better understand, diagnose, and treat disease.</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15</a:t>
            </a:fld>
            <a:endParaRPr lang="en-US"/>
          </a:p>
        </p:txBody>
      </p:sp>
    </p:spTree>
    <p:extLst>
      <p:ext uri="{BB962C8B-B14F-4D97-AF65-F5344CB8AC3E}">
        <p14:creationId xmlns:p14="http://schemas.microsoft.com/office/powerpoint/2010/main" val="17523657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Looking ahead, we can expect increasing convergence between </a:t>
            </a:r>
            <a:r>
              <a:rPr lang="en-US" b="1" dirty="0"/>
              <a:t>robotic systems</a:t>
            </a:r>
            <a:r>
              <a:rPr lang="en-US" dirty="0"/>
              <a:t> and </a:t>
            </a:r>
            <a:r>
              <a:rPr lang="en-US" b="1" dirty="0"/>
              <a:t>human systems</a:t>
            </a:r>
            <a:r>
              <a:rPr lang="en-US" dirty="0"/>
              <a:t>. Technologies like </a:t>
            </a:r>
            <a:r>
              <a:rPr lang="en-US" b="1" dirty="0"/>
              <a:t>brain-machine interfaces</a:t>
            </a:r>
            <a:r>
              <a:rPr lang="en-US" dirty="0"/>
              <a:t> are already emerging, with the potential to enhance memory, reasoning, and other cognitive functions. This merging of neuroscience and artificial intelligence represents an exciting frontier. As I once heard in a talk: physics helps us understand the external world, while neuroscience helps us understand ourselves. Bringing these fields together may fundamentally reshape what it means to be human.</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16</a:t>
            </a:fld>
            <a:endParaRPr lang="en-US"/>
          </a:p>
        </p:txBody>
      </p:sp>
    </p:spTree>
    <p:extLst>
      <p:ext uri="{BB962C8B-B14F-4D97-AF65-F5344CB8AC3E}">
        <p14:creationId xmlns:p14="http://schemas.microsoft.com/office/powerpoint/2010/main" val="3472918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vast complexity of all these systems, we need to narrow our focus. That’s why in this course, we concentrate on </a:t>
            </a:r>
            <a:r>
              <a:rPr lang="en-US" b="1" dirty="0"/>
              <a:t>linear systems</a:t>
            </a:r>
            <a:r>
              <a:rPr lang="en-US" dirty="0"/>
              <a:t>—the simplest and most important class of systems, especially in medical imaging. Linear systems are manageable to study, yet powerful in their applications. Once we master them, we’ll be ready to tackle the greater complexity of nonlinear systems.</a:t>
            </a:r>
          </a:p>
          <a:p>
            <a:r>
              <a:rPr lang="en-US" dirty="0"/>
              <a:t>In a linear system, two key properties must hold: </a:t>
            </a:r>
            <a:r>
              <a:rPr lang="en-US" b="1" dirty="0"/>
              <a:t>additivity</a:t>
            </a:r>
            <a:r>
              <a:rPr lang="en-US" dirty="0"/>
              <a:t> and </a:t>
            </a:r>
            <a:r>
              <a:rPr lang="en-US" b="1" dirty="0"/>
              <a:t>homogeneity</a:t>
            </a:r>
            <a:r>
              <a:rPr lang="en-US" dirty="0"/>
              <a:t>. Together, these form the </a:t>
            </a:r>
            <a:r>
              <a:rPr lang="en-US" b="1" dirty="0"/>
              <a:t>superposition principle</a:t>
            </a:r>
            <a:r>
              <a:rPr lang="en-US" dirty="0"/>
              <a:t>. We’ll explore these in detail, starting with simple cases and building up to more rigorous requirements.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17</a:t>
            </a:fld>
            <a:endParaRPr lang="en-US"/>
          </a:p>
        </p:txBody>
      </p:sp>
    </p:spTree>
    <p:extLst>
      <p:ext uri="{BB962C8B-B14F-4D97-AF65-F5344CB8AC3E}">
        <p14:creationId xmlns:p14="http://schemas.microsoft.com/office/powerpoint/2010/main" val="3171660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look at </a:t>
            </a:r>
            <a:r>
              <a:rPr lang="en-US" b="1" dirty="0"/>
              <a:t>additivity</a:t>
            </a:r>
            <a:r>
              <a:rPr lang="en-US" dirty="0"/>
              <a:t> first. If you know how a system responds to input F1, producing output K1, and separately how it responds to input F2, producing K2, then additivity tells us the system’s response to F1 + F2 is simply K1 + K2. This property allows us to analyze complex inputs by breaking them into simpler parts—a key advantage in engineering.</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18</a:t>
            </a:fld>
            <a:endParaRPr lang="en-US"/>
          </a:p>
        </p:txBody>
      </p:sp>
    </p:spTree>
    <p:extLst>
      <p:ext uri="{BB962C8B-B14F-4D97-AF65-F5344CB8AC3E}">
        <p14:creationId xmlns:p14="http://schemas.microsoft.com/office/powerpoint/2010/main" val="2582956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consider </a:t>
            </a:r>
            <a:r>
              <a:rPr lang="en-US" b="1" dirty="0"/>
              <a:t>homogeneity</a:t>
            </a:r>
            <a:r>
              <a:rPr lang="en-US" dirty="0"/>
              <a:t>, or the scaling property. If a system produces output K1 for input F1, then scaling the input—multiplying it by some factor—should scale the output by the same factor. For example, if we double the brightness of an image input, the output image should also be twice as bright.</a:t>
            </a:r>
          </a:p>
          <a:p>
            <a:r>
              <a:rPr lang="en-US" dirty="0"/>
              <a:t>These two properties—additivity and homogeneity—are at the heart of linear systems. Understanding them clearly is essential, because they allow us to predict how systems behave, simplify complex problems, and build reliable imaging technologies.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19</a:t>
            </a:fld>
            <a:endParaRPr lang="en-US"/>
          </a:p>
        </p:txBody>
      </p:sp>
    </p:spTree>
    <p:extLst>
      <p:ext uri="{BB962C8B-B14F-4D97-AF65-F5344CB8AC3E}">
        <p14:creationId xmlns:p14="http://schemas.microsoft.com/office/powerpoint/2010/main" val="2201229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81100" y="696913"/>
            <a:ext cx="4648200" cy="3486150"/>
          </a:xfrm>
        </p:spPr>
      </p:sp>
      <p:sp>
        <p:nvSpPr>
          <p:cNvPr id="3" name="Notes Placeholder 2"/>
          <p:cNvSpPr>
            <a:spLocks noGrp="1"/>
          </p:cNvSpPr>
          <p:nvPr>
            <p:ph type="body" idx="1"/>
          </p:nvPr>
        </p:nvSpPr>
        <p:spPr/>
        <p:txBody>
          <a:bodyPr/>
          <a:lstStyle/>
          <a:p>
            <a:r>
              <a:rPr lang="en-US" dirty="0"/>
              <a:t>We are right on schedule in our journey through this material.</a:t>
            </a:r>
          </a:p>
          <a:p>
            <a:endParaRPr lang="en-US" dirty="0"/>
          </a:p>
          <a:p>
            <a:r>
              <a:rPr lang="en-US" dirty="0"/>
              <a:t>If you’ve had a chance to look over the reading materials for today’s lecture, that’s great — it will make it easier to connect the ideas we cover. If not, that’s fine too. I encourage you to follow along closely and take time afterward to review the main points. Consistently reinforcing concepts as you go will help you develop a stronger and more intuitive grasp, especially as the material becomes more mathematically detailed</a:t>
            </a:r>
          </a:p>
        </p:txBody>
      </p:sp>
      <p:sp>
        <p:nvSpPr>
          <p:cNvPr id="4" name="Slide Number Placeholder 3"/>
          <p:cNvSpPr>
            <a:spLocks noGrp="1"/>
          </p:cNvSpPr>
          <p:nvPr>
            <p:ph type="sldNum" sz="quarter" idx="5"/>
          </p:nvPr>
        </p:nvSpPr>
        <p:spPr/>
        <p:txBody>
          <a:bodyPr/>
          <a:lstStyle/>
          <a:p>
            <a:fld id="{16362E68-66C4-4B01-8D1F-712CF75BFD43}" type="slidenum">
              <a:rPr lang="en-US" smtClean="0"/>
              <a:pPr/>
              <a:t>2</a:t>
            </a:fld>
            <a:endParaRPr lang="en-US"/>
          </a:p>
        </p:txBody>
      </p:sp>
    </p:spTree>
    <p:extLst>
      <p:ext uri="{BB962C8B-B14F-4D97-AF65-F5344CB8AC3E}">
        <p14:creationId xmlns:p14="http://schemas.microsoft.com/office/powerpoint/2010/main" val="385578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test these ideas with a few examples. Suppose we have a system that maps positive numbers, </a:t>
            </a:r>
            <a:r>
              <a:rPr lang="en-US" i="1" dirty="0"/>
              <a:t>x</a:t>
            </a:r>
            <a:r>
              <a:rPr lang="en-US" dirty="0"/>
              <a:t>, to the square root of </a:t>
            </a:r>
            <a:r>
              <a:rPr lang="en-US" i="1" dirty="0"/>
              <a:t>x</a:t>
            </a:r>
            <a:r>
              <a:rPr lang="en-US" dirty="0"/>
              <a:t>. Is this system linear? Well, while the output is zero when the input is zero, that alone doesn’t make a system linear. Remember, true linearity requires both </a:t>
            </a:r>
            <a:r>
              <a:rPr lang="en-US" b="1" dirty="0"/>
              <a:t>additivity</a:t>
            </a:r>
            <a:r>
              <a:rPr lang="en-US" dirty="0"/>
              <a:t> and </a:t>
            </a:r>
            <a:r>
              <a:rPr lang="en-US" b="1" dirty="0"/>
              <a:t>homogeneity</a:t>
            </a:r>
            <a:r>
              <a:rPr lang="en-US" dirty="0"/>
              <a:t>. The square root function doesn’t satisfy either—if you take two inputs and sum their square roots, that doesn’t equal the square root of the sum, and scaling the input doesn’t scale the output proportionally.</a:t>
            </a:r>
          </a:p>
          <a:p>
            <a:r>
              <a:rPr lang="en-US" dirty="0"/>
              <a:t>On the other hand, consider a </a:t>
            </a:r>
            <a:r>
              <a:rPr lang="en-US" b="1" dirty="0"/>
              <a:t>linear transformation</a:t>
            </a:r>
            <a:r>
              <a:rPr lang="en-US" dirty="0"/>
              <a:t> in three-dimensional space, like multiplying a vector by a 3×3 matrix. This kind of operation satisfies both additivity and homogeneity, making it a linear system. Similarly, mathematical operations like integration and differentiation also qualify as linear operators. They obey the superposition principle, which combines both key properties of linearity in a compact form.</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20</a:t>
            </a:fld>
            <a:endParaRPr lang="en-US"/>
          </a:p>
        </p:txBody>
      </p:sp>
    </p:spTree>
    <p:extLst>
      <p:ext uri="{BB962C8B-B14F-4D97-AF65-F5344CB8AC3E}">
        <p14:creationId xmlns:p14="http://schemas.microsoft.com/office/powerpoint/2010/main" val="3562994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 the years, some have argued that the definition of a linear system might be redundant—perhaps additivity alone implies homogeneity, or vice versa. This is an intriguing idea, and it reminds us that crafting precise definitions, like those in mathematics or geometry, is both an art and a science. Just as Euclid defined geometry with five foundational postulates, and mathematicians later debated whether all were independent, we can ask similar questions about system properties.</a:t>
            </a:r>
          </a:p>
          <a:p>
            <a:r>
              <a:rPr lang="en-US" dirty="0"/>
              <a:t>In the next few slides, we’ll look at when additivity and homogeneity are truly independent and when they might be connected. This kind of deep thinking helps us build stronger foundations for engineering practice.</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21</a:t>
            </a:fld>
            <a:endParaRPr lang="en-US"/>
          </a:p>
        </p:txBody>
      </p:sp>
    </p:spTree>
    <p:extLst>
      <p:ext uri="{BB962C8B-B14F-4D97-AF65-F5344CB8AC3E}">
        <p14:creationId xmlns:p14="http://schemas.microsoft.com/office/powerpoint/2010/main" val="1770243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t>
            </a:r>
            <a:r>
              <a:rPr lang="en-US" b="1" dirty="0"/>
              <a:t>continuous functions</a:t>
            </a:r>
            <a:r>
              <a:rPr lang="en-US" dirty="0"/>
              <a:t>, additivity and homogeneity can indeed be shown to be equivalent. For example, if a system satisfies additivity, you can use that property repeatedly to demonstrate homogeneity for integer scalars, rational scalars, and ultimately for all real scalars, thanks to continuity. Conversely, if a system satisfies homogeneity, you can reason your way back to additivity.</a:t>
            </a:r>
          </a:p>
          <a:p>
            <a:r>
              <a:rPr lang="en-US" dirty="0"/>
              <a:t>But this also points to a larger truth: when building formal systems—whether in mathematics or engineering—we must ensure they are logically consistent. This is no trivial task, and it’s part of what makes formal reasoning so challenging and rewarding.</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22</a:t>
            </a:fld>
            <a:endParaRPr lang="en-US"/>
          </a:p>
        </p:txBody>
      </p:sp>
    </p:spTree>
    <p:extLst>
      <p:ext uri="{BB962C8B-B14F-4D97-AF65-F5344CB8AC3E}">
        <p14:creationId xmlns:p14="http://schemas.microsoft.com/office/powerpoint/2010/main" val="10017925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equivalence doesn’t always hold. Consider the </a:t>
            </a:r>
            <a:r>
              <a:rPr lang="en-US" b="1" dirty="0"/>
              <a:t>complex conjugate operation</a:t>
            </a:r>
            <a:r>
              <a:rPr lang="en-US" dirty="0"/>
              <a:t>. This system satisfies additivity: the conjugate of a sum equals the sum of the conjugates. But it fails homogeneity when the scalar is complex, because conjugating a scalar times a complex number doesn’t give the same result as scaling the conjugate by that scalar. This shows that additivity doesn’t always imply homogeneity—you really do need to check both.</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23</a:t>
            </a:fld>
            <a:endParaRPr lang="en-US"/>
          </a:p>
        </p:txBody>
      </p:sp>
    </p:spTree>
    <p:extLst>
      <p:ext uri="{BB962C8B-B14F-4D97-AF65-F5344CB8AC3E}">
        <p14:creationId xmlns:p14="http://schemas.microsoft.com/office/powerpoint/2010/main" val="4217192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Similarly, it’s possible to have homogeneity without additivity. Imagine a function that applies one slope if the input is rational and another slope if it’s irrational. Scaling works consistently because multiplying by a rational scalar preserves the input’s type (rational or irrational), so homogeneity holds. But if you add two irrational inputs that sum to a rational number, the slopes change—and additivity breaks down.</a:t>
            </a:r>
          </a:p>
          <a:p>
            <a:r>
              <a:rPr lang="en-US" dirty="0"/>
              <a:t>These examples remind us why linear systems require </a:t>
            </a:r>
            <a:r>
              <a:rPr lang="en-US" b="1" dirty="0"/>
              <a:t>both</a:t>
            </a:r>
            <a:r>
              <a:rPr lang="en-US" dirty="0"/>
              <a:t> properties. We can’t shortcut the definition by assuming one implies the other in all cases.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24</a:t>
            </a:fld>
            <a:endParaRPr lang="en-US"/>
          </a:p>
        </p:txBody>
      </p:sp>
    </p:spTree>
    <p:extLst>
      <p:ext uri="{BB962C8B-B14F-4D97-AF65-F5344CB8AC3E}">
        <p14:creationId xmlns:p14="http://schemas.microsoft.com/office/powerpoint/2010/main" val="854359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Together, </a:t>
            </a:r>
            <a:r>
              <a:rPr lang="en-US" b="1" dirty="0"/>
              <a:t>additivity and homogeneity</a:t>
            </a:r>
            <a:r>
              <a:rPr lang="en-US" dirty="0"/>
              <a:t> form what we call the </a:t>
            </a:r>
            <a:r>
              <a:rPr lang="en-US" b="1" dirty="0"/>
              <a:t>superposition principle</a:t>
            </a:r>
            <a:r>
              <a:rPr lang="en-US" dirty="0"/>
              <a:t>. This principle allows us to break down complex inputs and predict how the system will respond by summing simpler outputs.</a:t>
            </a:r>
          </a:p>
          <a:p>
            <a:r>
              <a:rPr lang="en-US" dirty="0"/>
              <a:t>Linear systems are easier to work with than nonlinear ones, and tools like Fourier analysis and convolution give us powerful ways to study them. Importantly, even nonlinear systems can often be approximated as a collection of piecewise linear systems—so mastering linear systems lays the groundwork for handling more complex situations.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25</a:t>
            </a:fld>
            <a:endParaRPr lang="en-US"/>
          </a:p>
        </p:txBody>
      </p:sp>
    </p:spTree>
    <p:extLst>
      <p:ext uri="{BB962C8B-B14F-4D97-AF65-F5344CB8AC3E}">
        <p14:creationId xmlns:p14="http://schemas.microsoft.com/office/powerpoint/2010/main" val="4740672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subtle idea is </a:t>
            </a:r>
            <a:r>
              <a:rPr lang="en-US" b="1" dirty="0"/>
              <a:t>relative linearity</a:t>
            </a:r>
            <a:r>
              <a:rPr lang="en-US" dirty="0"/>
              <a:t>. A system’s behavior might depend on the chosen coordinate system or reference point. For example, a linear function with an intercept (like </a:t>
            </a:r>
            <a:r>
              <a:rPr lang="en-US" i="1" dirty="0"/>
              <a:t>y = mx + b</a:t>
            </a:r>
            <a:r>
              <a:rPr lang="en-US" dirty="0"/>
              <a:t>) is still linear in its relative changes. If you redefine the origin to subtract out </a:t>
            </a:r>
            <a:r>
              <a:rPr lang="en-US" i="1" dirty="0"/>
              <a:t>b</a:t>
            </a:r>
            <a:r>
              <a:rPr lang="en-US" dirty="0"/>
              <a:t>, it behaves like a linear function passing through zero.</a:t>
            </a:r>
          </a:p>
          <a:p>
            <a:r>
              <a:rPr lang="en-US" dirty="0"/>
              <a:t>Similarly, for systems, we often focus on </a:t>
            </a:r>
            <a:r>
              <a:rPr lang="en-US" b="1" dirty="0"/>
              <a:t>relative changes</a:t>
            </a:r>
            <a:r>
              <a:rPr lang="en-US" dirty="0"/>
              <a:t> in input and output rather than absolute values. This helps us apply linear system theory even when the system’s baseline isn’t perfectly aligned with the origin.</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26</a:t>
            </a:fld>
            <a:endParaRPr lang="en-US"/>
          </a:p>
        </p:txBody>
      </p:sp>
    </p:spTree>
    <p:extLst>
      <p:ext uri="{BB962C8B-B14F-4D97-AF65-F5344CB8AC3E}">
        <p14:creationId xmlns:p14="http://schemas.microsoft.com/office/powerpoint/2010/main" val="380219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consider classic electrical components. A </a:t>
            </a:r>
            <a:r>
              <a:rPr lang="en-US" b="1" dirty="0"/>
              <a:t>resistor</a:t>
            </a:r>
            <a:r>
              <a:rPr lang="en-US" dirty="0"/>
              <a:t> follows Ohm’s law: </a:t>
            </a:r>
            <a:r>
              <a:rPr lang="en-US" i="1" dirty="0"/>
              <a:t>V = IR</a:t>
            </a:r>
            <a:r>
              <a:rPr lang="en-US" dirty="0"/>
              <a:t>. This is a linear relationship—double the current, and the voltage doubles. Whether we write </a:t>
            </a:r>
            <a:r>
              <a:rPr lang="en-US" i="1" dirty="0"/>
              <a:t>V = IR</a:t>
            </a:r>
            <a:r>
              <a:rPr lang="en-US" dirty="0"/>
              <a:t> or </a:t>
            </a:r>
            <a:r>
              <a:rPr lang="en-US" i="1" dirty="0"/>
              <a:t>I = V/R</a:t>
            </a:r>
            <a:r>
              <a:rPr lang="en-US" dirty="0"/>
              <a:t>, the linearity remains clear. This is a simple, familiar example of a linear system.</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27</a:t>
            </a:fld>
            <a:endParaRPr lang="en-US"/>
          </a:p>
        </p:txBody>
      </p:sp>
    </p:spTree>
    <p:extLst>
      <p:ext uri="{BB962C8B-B14F-4D97-AF65-F5344CB8AC3E}">
        <p14:creationId xmlns:p14="http://schemas.microsoft.com/office/powerpoint/2010/main" val="3384366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b="1" dirty="0"/>
              <a:t>capacitor</a:t>
            </a:r>
            <a:r>
              <a:rPr lang="en-US" dirty="0"/>
              <a:t> introduces a bit more complexity. Its voltage depends on the integral of the current over time, plus an initial condition. If we focus on the relative change—the change from that initial state—the system behaves linearly. This shows how initial conditions affect our view of linearity, and why considering relative changes can be so useful.</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28</a:t>
            </a:fld>
            <a:endParaRPr lang="en-US"/>
          </a:p>
        </p:txBody>
      </p:sp>
    </p:spTree>
    <p:extLst>
      <p:ext uri="{BB962C8B-B14F-4D97-AF65-F5344CB8AC3E}">
        <p14:creationId xmlns:p14="http://schemas.microsoft.com/office/powerpoint/2010/main" val="98873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t>
            </a:r>
            <a:r>
              <a:rPr lang="en-US" b="1" dirty="0"/>
              <a:t>inductor</a:t>
            </a:r>
            <a:r>
              <a:rPr lang="en-US" dirty="0"/>
              <a:t> works similarly, but with current depending on the integral of voltage over time, or voltage depending on the derivative of current. Again, if we account for initial conditions, we can apply linear system theory to analyze these components effectively.</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29</a:t>
            </a:fld>
            <a:endParaRPr lang="en-US"/>
          </a:p>
        </p:txBody>
      </p:sp>
    </p:spTree>
    <p:extLst>
      <p:ext uri="{BB962C8B-B14F-4D97-AF65-F5344CB8AC3E}">
        <p14:creationId xmlns:p14="http://schemas.microsoft.com/office/powerpoint/2010/main" val="1506403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lecture is straightforward. We’re going to talk about the concept of a </a:t>
            </a:r>
            <a:r>
              <a:rPr lang="en-US" b="1" dirty="0"/>
              <a:t>system</a:t>
            </a:r>
            <a:r>
              <a:rPr lang="en-US" dirty="0"/>
              <a:t>—a core idea that underpins everything we’ll cover in this course. If you’ve downloaded the draft of my textbook, you’ll see that this topic forms the first chapter. Reading just the first ten pages will give you a solid grasp of the key ideas.</a:t>
            </a:r>
          </a:p>
          <a:p>
            <a:r>
              <a:rPr lang="en-US" dirty="0"/>
              <a:t>In each chapter, I aim for a balanced structure: we start with three main sections, followed by a concluding section with remarks and points for deeper thought. In this lecture, we’ll begin with general systems, then narrow our focus to </a:t>
            </a:r>
            <a:r>
              <a:rPr lang="en-US" b="1" dirty="0"/>
              <a:t>linear systems</a:t>
            </a:r>
            <a:r>
              <a:rPr lang="en-US" dirty="0"/>
              <a:t>—which, as the name suggests, behave in a straightforward, predictable way, much like linear functions in mathematics.</a:t>
            </a:r>
          </a:p>
          <a:p>
            <a:r>
              <a:rPr lang="en-US" dirty="0"/>
              <a:t>To qualify as a linear system, two properties must be satisfied: </a:t>
            </a:r>
            <a:r>
              <a:rPr lang="en-US" b="1" dirty="0"/>
              <a:t>additivity</a:t>
            </a:r>
            <a:r>
              <a:rPr lang="en-US" dirty="0"/>
              <a:t> and </a:t>
            </a:r>
            <a:r>
              <a:rPr lang="en-US" b="1" dirty="0"/>
              <a:t>homogeneity</a:t>
            </a:r>
            <a:r>
              <a:rPr lang="en-US" dirty="0"/>
              <a:t>. Together, these form what we call the </a:t>
            </a:r>
            <a:r>
              <a:rPr lang="en-US" b="1" dirty="0"/>
              <a:t>superposition principle</a:t>
            </a:r>
            <a:r>
              <a:rPr lang="en-US" dirty="0"/>
              <a:t>. We’ll break these ideas down, explore when one property implies the other, and consider whether they are truly independent requirements. Lastly, we’ll touch on </a:t>
            </a:r>
            <a:r>
              <a:rPr lang="en-US" b="1" dirty="0"/>
              <a:t>nonlinear systems</a:t>
            </a:r>
            <a:r>
              <a:rPr lang="en-US" dirty="0"/>
              <a:t>—which are simply systems that don’t meet these linearity conditions. This will give you a broad overview of the system concepts essential for medical imaging.</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3</a:t>
            </a:fld>
            <a:endParaRPr lang="en-US"/>
          </a:p>
        </p:txBody>
      </p:sp>
    </p:spTree>
    <p:extLst>
      <p:ext uri="{BB962C8B-B14F-4D97-AF65-F5344CB8AC3E}">
        <p14:creationId xmlns:p14="http://schemas.microsoft.com/office/powerpoint/2010/main" val="22277675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medical imaging and other engineering applications, we often focus not just on linear systems, but on </a:t>
            </a:r>
            <a:r>
              <a:rPr lang="en-US" b="1" dirty="0"/>
              <a:t>shift-invariant linear systems</a:t>
            </a:r>
            <a:r>
              <a:rPr lang="en-US" dirty="0"/>
              <a:t>. This means that if the input shifts—say, you move an object from one location to another—the output shifts in the same way.</a:t>
            </a:r>
          </a:p>
          <a:p>
            <a:r>
              <a:rPr lang="en-US" dirty="0"/>
              <a:t>For example, if I take your picture in this room, then take it again in my office, the image of you should look the same. The system’s response stays consistent despite the shift in location. This stability, or shift invariance, is a key property of many imaging systems.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30</a:t>
            </a:fld>
            <a:endParaRPr lang="en-US"/>
          </a:p>
        </p:txBody>
      </p:sp>
    </p:spTree>
    <p:extLst>
      <p:ext uri="{BB962C8B-B14F-4D97-AF65-F5344CB8AC3E}">
        <p14:creationId xmlns:p14="http://schemas.microsoft.com/office/powerpoint/2010/main" val="3297862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Think of ripples in a pond. If you drop a stone at one point, the ripples spread out. If you drop it at another point, the same pattern emerges—just shifted in space. This is an example of </a:t>
            </a:r>
            <a:r>
              <a:rPr lang="en-US" b="1" dirty="0"/>
              <a:t>spatial invariance</a:t>
            </a:r>
            <a:r>
              <a:rPr lang="en-US" dirty="0"/>
              <a:t> in a system.</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31</a:t>
            </a:fld>
            <a:endParaRPr lang="en-US"/>
          </a:p>
        </p:txBody>
      </p:sp>
    </p:spTree>
    <p:extLst>
      <p:ext uri="{BB962C8B-B14F-4D97-AF65-F5344CB8AC3E}">
        <p14:creationId xmlns:p14="http://schemas.microsoft.com/office/powerpoint/2010/main" val="21170476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Similarly, a music player is </a:t>
            </a:r>
            <a:r>
              <a:rPr lang="en-US" b="1" dirty="0"/>
              <a:t>temporally invariant</a:t>
            </a:r>
            <a:r>
              <a:rPr lang="en-US" dirty="0"/>
              <a:t>. Whether you play your favorite song today or next week, it sounds the same. This consistency over time reflects shift invariance with respect to the time domain.</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32</a:t>
            </a:fld>
            <a:endParaRPr lang="en-US"/>
          </a:p>
        </p:txBody>
      </p:sp>
    </p:spTree>
    <p:extLst>
      <p:ext uri="{BB962C8B-B14F-4D97-AF65-F5344CB8AC3E}">
        <p14:creationId xmlns:p14="http://schemas.microsoft.com/office/powerpoint/2010/main" val="1791768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Mathematically, shift invariance means that if the input shifts by some amount—say </a:t>
            </a:r>
            <a:r>
              <a:rPr lang="en-US" i="1" dirty="0"/>
              <a:t>a</a:t>
            </a:r>
            <a:r>
              <a:rPr lang="en-US" dirty="0"/>
              <a:t>—the output shifts by the same amount. The system’s operation stays consistent, no matter where or when the input occurs.</a:t>
            </a:r>
          </a:p>
          <a:p>
            <a:r>
              <a:rPr lang="en-US" dirty="0"/>
              <a:t>Shift invariance, combined with linearity, gives us powerful tools for analyzing systems. Together, they allow us to model and predict system behavior with confidence, whether in medical imaging, signal processing, or other fields of engineering.</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33</a:t>
            </a:fld>
            <a:endParaRPr lang="en-US"/>
          </a:p>
        </p:txBody>
      </p:sp>
    </p:spTree>
    <p:extLst>
      <p:ext uri="{BB962C8B-B14F-4D97-AF65-F5344CB8AC3E}">
        <p14:creationId xmlns:p14="http://schemas.microsoft.com/office/powerpoint/2010/main" val="1587832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finish this part of our discussion by touching briefly on </a:t>
            </a:r>
            <a:r>
              <a:rPr lang="en-US" b="1" dirty="0"/>
              <a:t>nonlinear systems</a:t>
            </a:r>
            <a:r>
              <a:rPr lang="en-US" dirty="0"/>
              <a:t>. This is a topic marked with a green button—so it’s something nice to know, not required at the core level of this course. Nonlinear science is a relatively new and complex area. Unlike linear systems, nonlinear equations are often difficult, or even impossible, to solve exactly. But thanks to modern computing, we can discretize these equations and compute solutions numerically—even if we have to do so through brute force.</a:t>
            </a:r>
          </a:p>
          <a:p>
            <a:r>
              <a:rPr lang="en-US" dirty="0"/>
              <a:t>Beyond practical applications, nonlinear systems are fascinating because they produce surprising, often counterintuitive phenomena. And anything that defies our intuition naturally grabs our interest.</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34</a:t>
            </a:fld>
            <a:endParaRPr lang="en-US"/>
          </a:p>
        </p:txBody>
      </p:sp>
    </p:spTree>
    <p:extLst>
      <p:ext uri="{BB962C8B-B14F-4D97-AF65-F5344CB8AC3E}">
        <p14:creationId xmlns:p14="http://schemas.microsoft.com/office/powerpoint/2010/main" val="10036274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famous example of a nonlinear system is the </a:t>
            </a:r>
            <a:r>
              <a:rPr lang="en-US" b="1" dirty="0"/>
              <a:t>logistic map</a:t>
            </a:r>
            <a:r>
              <a:rPr lang="en-US" dirty="0"/>
              <a:t>, a simple but powerful mathematical model. It describes how a population—say, of rabbits—evolves over time. The equation looks straightforward: next year’s population depends on this year’s population and a growth rate factor, </a:t>
            </a:r>
            <a:r>
              <a:rPr lang="en-US" i="1" dirty="0"/>
              <a:t>r</a:t>
            </a:r>
            <a:r>
              <a:rPr lang="en-US" dirty="0"/>
              <a:t>. But because of the nonlinear term involving the population itself, the system’s behavior changes dramatically depending on the value of </a:t>
            </a:r>
            <a:r>
              <a:rPr lang="en-US" i="1" dirty="0"/>
              <a:t>r</a:t>
            </a:r>
            <a:r>
              <a:rPr lang="en-US" dirty="0"/>
              <a:t>.</a:t>
            </a:r>
          </a:p>
          <a:p>
            <a:r>
              <a:rPr lang="en-US" dirty="0"/>
              <a:t>When the population is small, growth is nearly linear. But as the population approaches the environment’s limits, growth slows—resources become scarce, and the population stabilizes or even declines. This simple model reflects how nature regulates itself.</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35</a:t>
            </a:fld>
            <a:endParaRPr lang="en-US"/>
          </a:p>
        </p:txBody>
      </p:sp>
    </p:spTree>
    <p:extLst>
      <p:ext uri="{BB962C8B-B14F-4D97-AF65-F5344CB8AC3E}">
        <p14:creationId xmlns:p14="http://schemas.microsoft.com/office/powerpoint/2010/main" val="35871554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remarkable about the logistic map is how its behavior changes as the growth rate increases. At low rates, the population settles to a single stable value. As the rate rises, the population starts oscillating between two values, then four, then many—and eventually behaves unpredictably, in what’s called </a:t>
            </a:r>
            <a:r>
              <a:rPr lang="en-US" b="1" dirty="0"/>
              <a:t>chaotic behavior</a:t>
            </a:r>
            <a:r>
              <a:rPr lang="en-US" dirty="0"/>
              <a:t>.</a:t>
            </a:r>
          </a:p>
          <a:p>
            <a:r>
              <a:rPr lang="en-US" dirty="0"/>
              <a:t>This is chaos in a mathematical sense: a deterministic system, governed by precise rules, but with outputs that seem random because they’re so sensitive to initial conditions. This is why long-term predictions, like weather forecasts, become unreliable—small differences in starting conditions can lead to dramatically different outcomes. This idea ties back to quantum mechanics, where we see that at a fundamental level, nature behaves probabilistically.</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36</a:t>
            </a:fld>
            <a:endParaRPr lang="en-US"/>
          </a:p>
        </p:txBody>
      </p:sp>
    </p:spTree>
    <p:extLst>
      <p:ext uri="{BB962C8B-B14F-4D97-AF65-F5344CB8AC3E}">
        <p14:creationId xmlns:p14="http://schemas.microsoft.com/office/powerpoint/2010/main" val="439453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example of a nonlinear system is the </a:t>
            </a:r>
            <a:r>
              <a:rPr lang="en-US" b="1" dirty="0"/>
              <a:t>biological neuron</a:t>
            </a:r>
            <a:r>
              <a:rPr lang="en-US" dirty="0"/>
              <a:t>. A neuron accumulates inputs over time—small signals have no effect, but once inputs surpass a certain threshold, the neuron fires, sending an electrical impulse. This threshold mechanism helps the nervous system filter out noise and only respond to meaningful stimuli.</a:t>
            </a:r>
          </a:p>
          <a:p>
            <a:r>
              <a:rPr lang="en-US" dirty="0"/>
              <a:t>We can model this mathematically as an </a:t>
            </a:r>
            <a:r>
              <a:rPr lang="en-US" b="1" dirty="0"/>
              <a:t>artificial neuron</a:t>
            </a:r>
            <a:r>
              <a:rPr lang="en-US" dirty="0"/>
              <a:t>, where inputs are combined through a weighted sum (the linear part), and this sum is passed through a nonlinear function that decides whether or not to fire. This is the basic building block of artificial neural networks.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37</a:t>
            </a:fld>
            <a:endParaRPr lang="en-US"/>
          </a:p>
        </p:txBody>
      </p:sp>
    </p:spTree>
    <p:extLst>
      <p:ext uri="{BB962C8B-B14F-4D97-AF65-F5344CB8AC3E}">
        <p14:creationId xmlns:p14="http://schemas.microsoft.com/office/powerpoint/2010/main" val="31009255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connect these artificial neurons in layers, we create a </a:t>
            </a:r>
            <a:r>
              <a:rPr lang="en-US" b="1" dirty="0"/>
              <a:t>neural network</a:t>
            </a:r>
            <a:r>
              <a:rPr lang="en-US" dirty="0"/>
              <a:t>. With many layers, we have what’s called a </a:t>
            </a:r>
            <a:r>
              <a:rPr lang="en-US" b="1" dirty="0"/>
              <a:t>deep neural network</a:t>
            </a:r>
            <a:r>
              <a:rPr lang="en-US" dirty="0"/>
              <a:t>—the foundation of modern deep learning.</a:t>
            </a:r>
          </a:p>
          <a:p>
            <a:r>
              <a:rPr lang="en-US" dirty="0"/>
              <a:t>In these networks, the lower layers detect simple features, like edges or corners, while higher layers learn more abstract patterns, like faces or traffic signs. Deep neural networks now drive advances in fields from facial recognition to self-driving cars. This is a powerful example of combining linear and nonlinear elements to solve complex problems.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38</a:t>
            </a:fld>
            <a:endParaRPr lang="en-US"/>
          </a:p>
        </p:txBody>
      </p:sp>
    </p:spTree>
    <p:extLst>
      <p:ext uri="{BB962C8B-B14F-4D97-AF65-F5344CB8AC3E}">
        <p14:creationId xmlns:p14="http://schemas.microsoft.com/office/powerpoint/2010/main" val="36258906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we wrap up, let me remind you that alongside the exams and homework, those of you who are particularly motivated are welcome to pursue a </a:t>
            </a:r>
            <a:r>
              <a:rPr lang="en-US" b="1" dirty="0"/>
              <a:t>class project</a:t>
            </a:r>
            <a:r>
              <a:rPr lang="en-US" dirty="0"/>
              <a:t>. I recommend looking into machine learning—it’s an exciting and fast-growing area. If you’re interested, you can read my perspective article on this topic, and we can discuss potential directions for your project.</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39</a:t>
            </a:fld>
            <a:endParaRPr lang="en-US"/>
          </a:p>
        </p:txBody>
      </p:sp>
    </p:spTree>
    <p:extLst>
      <p:ext uri="{BB962C8B-B14F-4D97-AF65-F5344CB8AC3E}">
        <p14:creationId xmlns:p14="http://schemas.microsoft.com/office/powerpoint/2010/main" val="45239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build on that by comparing systems to something you’re already familiar with—</a:t>
            </a:r>
            <a:r>
              <a:rPr lang="en-US" b="1" dirty="0"/>
              <a:t>functions</a:t>
            </a:r>
            <a:r>
              <a:rPr lang="en-US" dirty="0"/>
              <a:t>. A function is a mathematical rule that maps each input from one set, called the domain, to an output in another set, called the range. Systems work in a similar way. They take an input, process it through interconnected elements, and produce an output.</a:t>
            </a:r>
          </a:p>
          <a:p>
            <a:r>
              <a:rPr lang="en-US" dirty="0"/>
              <a:t>These elements could represent anything: parts of a social system, components of a physiological system, or pieces of a mechanical system. The important point is that both functions and systems describe relationships between inputs and outputs. Our goal is to define these relationships clearly so that we can apply them to engineering and medical imaging problems.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4</a:t>
            </a:fld>
            <a:endParaRPr lang="en-US"/>
          </a:p>
        </p:txBody>
      </p:sp>
    </p:spTree>
    <p:extLst>
      <p:ext uri="{BB962C8B-B14F-4D97-AF65-F5344CB8AC3E}">
        <p14:creationId xmlns:p14="http://schemas.microsoft.com/office/powerpoint/2010/main" val="5388540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 project doesn’t interest you, that’s perfectly fine—you can focus on the regular course structure of lectures, exams, and homework. Speaking of which, I’ll upload today’s </a:t>
            </a:r>
            <a:r>
              <a:rPr lang="en-US" b="1" dirty="0"/>
              <a:t>homework assignment</a:t>
            </a:r>
            <a:r>
              <a:rPr lang="en-US" dirty="0"/>
              <a:t> for you to download. Please submit your solutions by midnight next Tuesday. After the deadline, we’ll post the answers for your review.</a:t>
            </a:r>
          </a:p>
          <a:p>
            <a:r>
              <a:rPr lang="en-US" dirty="0"/>
              <a:t>Thank you for your attention today!</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40</a:t>
            </a:fld>
            <a:endParaRPr lang="en-US"/>
          </a:p>
        </p:txBody>
      </p:sp>
    </p:spTree>
    <p:extLst>
      <p:ext uri="{BB962C8B-B14F-4D97-AF65-F5344CB8AC3E}">
        <p14:creationId xmlns:p14="http://schemas.microsoft.com/office/powerpoint/2010/main" val="4960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simple illustration of what a function does. Imagine selecting a value from the domain—say, a number—and applying the function to find its corresponding value in the range. This basic idea of mapping inputs to outputs might seem simple, but it’s fundamental to everything we’re discussing.</a:t>
            </a:r>
          </a:p>
          <a:p>
            <a:r>
              <a:rPr lang="en-US" dirty="0"/>
              <a:t>In my slides, I use symbols to highlight key points: a </a:t>
            </a:r>
            <a:r>
              <a:rPr lang="en-US" b="1" dirty="0"/>
              <a:t>red diamond</a:t>
            </a:r>
            <a:r>
              <a:rPr lang="en-US" dirty="0"/>
              <a:t> marks something essential—concepts you should remember clearly. A </a:t>
            </a:r>
            <a:r>
              <a:rPr lang="en-US" b="1" dirty="0"/>
              <a:t>green circle</a:t>
            </a:r>
            <a:r>
              <a:rPr lang="en-US" dirty="0"/>
              <a:t> points out interesting but optional material, things that go beyond what you strictly need for engineering purposes. While we don’t aim to become mathematicians in this course, understanding these key ideas deeply will strengthen your grasp of medical imaging systems.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5</a:t>
            </a:fld>
            <a:endParaRPr lang="en-US"/>
          </a:p>
        </p:txBody>
      </p:sp>
    </p:spTree>
    <p:extLst>
      <p:ext uri="{BB962C8B-B14F-4D97-AF65-F5344CB8AC3E}">
        <p14:creationId xmlns:p14="http://schemas.microsoft.com/office/powerpoint/2010/main" val="2129568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Functions come in many forms—like sinusoidal functions, linear functions, and even more complex structures such as those defined recursively in </a:t>
            </a:r>
            <a:r>
              <a:rPr lang="en-US" b="1" dirty="0"/>
              <a:t>fractal geometry</a:t>
            </a:r>
            <a:r>
              <a:rPr lang="en-US" dirty="0"/>
              <a:t>. If you’re unfamiliar with fractals, they’re fascinating patterns that repeat at every scale, and I encourage you to explore them further if you’re curious. But for our purposes, it’s enough to be comfortable with regular functions and their properties.</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6</a:t>
            </a:fld>
            <a:endParaRPr lang="en-US"/>
          </a:p>
        </p:txBody>
      </p:sp>
    </p:spTree>
    <p:extLst>
      <p:ext uri="{BB962C8B-B14F-4D97-AF65-F5344CB8AC3E}">
        <p14:creationId xmlns:p14="http://schemas.microsoft.com/office/powerpoint/2010/main" val="1059434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powerful tool in mathematics is the </a:t>
            </a:r>
            <a:r>
              <a:rPr lang="en-US" b="1" dirty="0"/>
              <a:t>Taylor expansion</a:t>
            </a:r>
            <a:r>
              <a:rPr lang="en-US" dirty="0"/>
              <a:t>. This allows us to approximate any smooth, well-behaved function using a sum of terms: starting with a constant (the function’s value at a point), then adding linear terms based on the first derivative, and quadratic terms based on the second derivative, and so on.</a:t>
            </a:r>
          </a:p>
          <a:p>
            <a:r>
              <a:rPr lang="en-US" dirty="0"/>
              <a:t>Each added term improves the approximation, as long as certain conditions are met to ensure the series converges. In engineering practice, though, we often stop at the simpler terms—constant or linear—because they offer a good balance of accuracy and simplicity. This idea of building approximations is central to how we model systems efficiently.</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7</a:t>
            </a:fld>
            <a:endParaRPr lang="en-US"/>
          </a:p>
        </p:txBody>
      </p:sp>
    </p:spTree>
    <p:extLst>
      <p:ext uri="{BB962C8B-B14F-4D97-AF65-F5344CB8AC3E}">
        <p14:creationId xmlns:p14="http://schemas.microsoft.com/office/powerpoint/2010/main" val="26000408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fact, for most practical purposes, we’re satisfied with </a:t>
            </a:r>
            <a:r>
              <a:rPr lang="en-US" b="1" dirty="0"/>
              <a:t>linear functions</a:t>
            </a:r>
            <a:r>
              <a:rPr lang="en-US" dirty="0"/>
              <a:t>. In one dimension, this means a straight line; in two dimensions, it’s a plane; and in higher dimensions, we extend the idea further. These simple, linear relationships are easy to work with and provide the foundation for much of engineering analysis—including in medical imaging.</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8</a:t>
            </a:fld>
            <a:endParaRPr lang="en-US"/>
          </a:p>
        </p:txBody>
      </p:sp>
    </p:spTree>
    <p:extLst>
      <p:ext uri="{BB962C8B-B14F-4D97-AF65-F5344CB8AC3E}">
        <p14:creationId xmlns:p14="http://schemas.microsoft.com/office/powerpoint/2010/main" val="3929105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engineers, we often think of the world in terms of </a:t>
            </a:r>
            <a:r>
              <a:rPr lang="en-US" b="1" dirty="0"/>
              <a:t>systems</a:t>
            </a:r>
            <a:r>
              <a:rPr lang="en-US" dirty="0"/>
              <a:t>. We use mathematical operators—like L or O—to describe how a system transforms an input into an output. If you feed an input signal, V, into a system, the output, W, represents how that signal is modified.</a:t>
            </a:r>
          </a:p>
          <a:p>
            <a:r>
              <a:rPr lang="en-US" dirty="0"/>
              <a:t>These inputs and outputs can take many forms: time-dependent signals, images, tensors, or even discrete data sets like color values in an image. The concept is general: a system processes an input and produces an output, just as a function maps domain to range.</a:t>
            </a:r>
          </a:p>
          <a:p>
            <a:r>
              <a:rPr lang="en-US" dirty="0"/>
              <a:t>In medical imaging, we apply this thinking to devices like CT scanners, where the entire system transforms physical signals into diagnostic images. And as we analyze these systems, we rely on mathematical relationships to describe their behavior in precise terms. This distinction between thinking as engineers about systems and as mathematicians about abstract functions is subtle but important as we move forward.</a:t>
            </a:r>
          </a:p>
          <a:p>
            <a:endParaRPr lang="en-US" dirty="0"/>
          </a:p>
        </p:txBody>
      </p:sp>
      <p:sp>
        <p:nvSpPr>
          <p:cNvPr id="4" name="Slide Number Placeholder 3"/>
          <p:cNvSpPr>
            <a:spLocks noGrp="1"/>
          </p:cNvSpPr>
          <p:nvPr>
            <p:ph type="sldNum" sz="quarter" idx="5"/>
          </p:nvPr>
        </p:nvSpPr>
        <p:spPr/>
        <p:txBody>
          <a:bodyPr/>
          <a:lstStyle/>
          <a:p>
            <a:fld id="{16362E68-66C4-4B01-8D1F-712CF75BFD43}" type="slidenum">
              <a:rPr lang="en-US" smtClean="0"/>
              <a:pPr/>
              <a:t>9</a:t>
            </a:fld>
            <a:endParaRPr lang="en-US"/>
          </a:p>
        </p:txBody>
      </p:sp>
    </p:spTree>
    <p:extLst>
      <p:ext uri="{BB962C8B-B14F-4D97-AF65-F5344CB8AC3E}">
        <p14:creationId xmlns:p14="http://schemas.microsoft.com/office/powerpoint/2010/main" val="2831123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838200" y="457200"/>
            <a:ext cx="0" cy="609600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
        <p:nvSpPr>
          <p:cNvPr id="4126" name="Line 30"/>
          <p:cNvSpPr>
            <a:spLocks noChangeShapeType="1"/>
          </p:cNvSpPr>
          <p:nvPr userDrawn="1"/>
        </p:nvSpPr>
        <p:spPr bwMode="auto">
          <a:xfrm>
            <a:off x="838200" y="6553200"/>
            <a:ext cx="7924800" cy="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
        <p:nvSpPr>
          <p:cNvPr id="4127" name="Line 31"/>
          <p:cNvSpPr>
            <a:spLocks noChangeShapeType="1"/>
          </p:cNvSpPr>
          <p:nvPr userDrawn="1"/>
        </p:nvSpPr>
        <p:spPr bwMode="auto">
          <a:xfrm flipV="1">
            <a:off x="8763000" y="5791200"/>
            <a:ext cx="0" cy="76200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
        <p:nvSpPr>
          <p:cNvPr id="4128" name="Line 32"/>
          <p:cNvSpPr>
            <a:spLocks noChangeShapeType="1"/>
          </p:cNvSpPr>
          <p:nvPr userDrawn="1"/>
        </p:nvSpPr>
        <p:spPr bwMode="auto">
          <a:xfrm flipH="1">
            <a:off x="6477000" y="5791200"/>
            <a:ext cx="2286000" cy="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
        <p:nvSpPr>
          <p:cNvPr id="4131" name="Line 35"/>
          <p:cNvSpPr>
            <a:spLocks noChangeShapeType="1"/>
          </p:cNvSpPr>
          <p:nvPr userDrawn="1"/>
        </p:nvSpPr>
        <p:spPr bwMode="auto">
          <a:xfrm>
            <a:off x="838200" y="457200"/>
            <a:ext cx="1295400" cy="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EDA7D03F-0D9F-4D6E-A9DA-DA22B08C88FB}"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048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048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5D488692-0FB6-433E-9CFB-08D03A34DD8A}"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838200" y="457200"/>
            <a:ext cx="0" cy="609600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
        <p:nvSpPr>
          <p:cNvPr id="4126" name="Line 30"/>
          <p:cNvSpPr>
            <a:spLocks noChangeShapeType="1"/>
          </p:cNvSpPr>
          <p:nvPr userDrawn="1"/>
        </p:nvSpPr>
        <p:spPr bwMode="auto">
          <a:xfrm>
            <a:off x="838200" y="6553200"/>
            <a:ext cx="7924800" cy="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
        <p:nvSpPr>
          <p:cNvPr id="4127" name="Line 31"/>
          <p:cNvSpPr>
            <a:spLocks noChangeShapeType="1"/>
          </p:cNvSpPr>
          <p:nvPr userDrawn="1"/>
        </p:nvSpPr>
        <p:spPr bwMode="auto">
          <a:xfrm flipV="1">
            <a:off x="8763000" y="5791200"/>
            <a:ext cx="0" cy="76200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
        <p:nvSpPr>
          <p:cNvPr id="4128" name="Line 32"/>
          <p:cNvSpPr>
            <a:spLocks noChangeShapeType="1"/>
          </p:cNvSpPr>
          <p:nvPr userDrawn="1"/>
        </p:nvSpPr>
        <p:spPr bwMode="auto">
          <a:xfrm flipH="1">
            <a:off x="6477000" y="5791200"/>
            <a:ext cx="2286000" cy="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
        <p:nvSpPr>
          <p:cNvPr id="4131" name="Line 35"/>
          <p:cNvSpPr>
            <a:spLocks noChangeShapeType="1"/>
          </p:cNvSpPr>
          <p:nvPr userDrawn="1"/>
        </p:nvSpPr>
        <p:spPr bwMode="auto">
          <a:xfrm>
            <a:off x="838200" y="457200"/>
            <a:ext cx="1295400" cy="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Tree>
    <p:extLst>
      <p:ext uri="{BB962C8B-B14F-4D97-AF65-F5344CB8AC3E}">
        <p14:creationId xmlns:p14="http://schemas.microsoft.com/office/powerpoint/2010/main" val="29287468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838200"/>
          </a:xfrm>
        </p:spPr>
        <p:txBody>
          <a:bodyPr/>
          <a:lstStyle>
            <a:lvl1pPr algn="ct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52400" y="1066800"/>
            <a:ext cx="88392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3812179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42551609-7012-4524-8F91-CAEC89A8DA26}"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extLst>
      <p:ext uri="{BB962C8B-B14F-4D97-AF65-F5344CB8AC3E}">
        <p14:creationId xmlns:p14="http://schemas.microsoft.com/office/powerpoint/2010/main" val="19443961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EC38EB37-9F67-488F-AFCB-318363D4DA79}"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extLst>
      <p:ext uri="{BB962C8B-B14F-4D97-AF65-F5344CB8AC3E}">
        <p14:creationId xmlns:p14="http://schemas.microsoft.com/office/powerpoint/2010/main" val="1550589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325EC937-4EEB-42FF-9745-F8ECC712C67B}"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extLst>
      <p:ext uri="{BB962C8B-B14F-4D97-AF65-F5344CB8AC3E}">
        <p14:creationId xmlns:p14="http://schemas.microsoft.com/office/powerpoint/2010/main" val="3919489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26E09F27-08E5-47E1-9081-CDEF6FA99715}"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extLst>
      <p:ext uri="{BB962C8B-B14F-4D97-AF65-F5344CB8AC3E}">
        <p14:creationId xmlns:p14="http://schemas.microsoft.com/office/powerpoint/2010/main" val="41493471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CC251E47-B223-48F4-A299-CE4A766087D6}"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extLst>
      <p:ext uri="{BB962C8B-B14F-4D97-AF65-F5344CB8AC3E}">
        <p14:creationId xmlns:p14="http://schemas.microsoft.com/office/powerpoint/2010/main" val="924482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5BB27830-E813-4D5B-BECC-EB4E76333BEB}"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extLst>
      <p:ext uri="{BB962C8B-B14F-4D97-AF65-F5344CB8AC3E}">
        <p14:creationId xmlns:p14="http://schemas.microsoft.com/office/powerpoint/2010/main" val="2135808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838200"/>
          </a:xfrm>
        </p:spPr>
        <p:txBody>
          <a:bodyPr/>
          <a:lstStyle>
            <a:lvl1pPr algn="ctr">
              <a:defRPr sz="36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152400" y="1066800"/>
            <a:ext cx="8839200" cy="4419600"/>
          </a:xfrm>
        </p:spPr>
        <p:txBody>
          <a:bodyPr/>
          <a:lstStyle>
            <a:lvl1pPr marL="457200" indent="-457200">
              <a:buClrTx/>
              <a:buFont typeface="Arial" panose="020B0604020202020204" pitchFamily="34" charset="0"/>
              <a:buChar char="•"/>
              <a:defRPr b="1"/>
            </a:lvl1pPr>
          </a:lstStyle>
          <a:p>
            <a:pPr lvl="0"/>
            <a:r>
              <a:rPr lang="en-US" dirty="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8950E5CE-EF1E-495C-8D34-E9307ADFFB20}"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extLst>
      <p:ext uri="{BB962C8B-B14F-4D97-AF65-F5344CB8AC3E}">
        <p14:creationId xmlns:p14="http://schemas.microsoft.com/office/powerpoint/2010/main" val="33869288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EDA7D03F-0D9F-4D6E-A9DA-DA22B08C88FB}"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extLst>
      <p:ext uri="{BB962C8B-B14F-4D97-AF65-F5344CB8AC3E}">
        <p14:creationId xmlns:p14="http://schemas.microsoft.com/office/powerpoint/2010/main" val="24434861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048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048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5D488692-0FB6-433E-9CFB-08D03A34DD8A}"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extLst>
      <p:ext uri="{BB962C8B-B14F-4D97-AF65-F5344CB8AC3E}">
        <p14:creationId xmlns:p14="http://schemas.microsoft.com/office/powerpoint/2010/main" val="1749063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42551609-7012-4524-8F91-CAEC89A8DA26}"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800600" y="16764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EC38EB37-9F67-488F-AFCB-318363D4DA79}"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325EC937-4EEB-42FF-9745-F8ECC712C67B}"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26E09F27-08E5-47E1-9081-CDEF6FA99715}"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8229600" y="6561666"/>
            <a:ext cx="914400" cy="296333"/>
          </a:xfrm>
          <a:prstGeom prst="rect">
            <a:avLst/>
          </a:prstGeom>
        </p:spPr>
        <p:txBody>
          <a:bodyPr/>
          <a:lstStyle>
            <a:lvl1pPr algn="r">
              <a:defRPr sz="1200">
                <a:solidFill>
                  <a:srgbClr val="00B050"/>
                </a:solidFill>
              </a:defRPr>
            </a:lvl1pPr>
          </a:lstStyle>
          <a:p>
            <a:pPr eaLnBrk="0" hangingPunct="0"/>
            <a:fld id="{CC251E47-B223-48F4-A299-CE4A766087D6}" type="slidenum">
              <a:rPr lang="en-US" smtClean="0">
                <a:latin typeface="Arial" charset="0"/>
                <a:cs typeface="+mn-cs"/>
              </a:rPr>
              <a:pPr eaLnBrk="0" hangingPunct="0"/>
              <a:t>‹#›</a:t>
            </a:fld>
            <a:endParaRPr lang="en-US" dirty="0">
              <a:latin typeface="Arial" charset="0"/>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5BB27830-E813-4D5B-BECC-EB4E76333BEB}"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09538" y="6288088"/>
            <a:ext cx="914400" cy="457200"/>
          </a:xfrm>
          <a:prstGeom prst="rect">
            <a:avLst/>
          </a:prstGeom>
        </p:spPr>
        <p:txBody>
          <a:bodyPr/>
          <a:lstStyle>
            <a:lvl1pPr>
              <a:defRPr/>
            </a:lvl1pPr>
          </a:lstStyle>
          <a:p>
            <a:pPr eaLnBrk="0" hangingPunct="0"/>
            <a:fld id="{8950E5CE-EF1E-495C-8D34-E9307ADFFB20}" type="slidenum">
              <a:rPr lang="en-US">
                <a:solidFill>
                  <a:srgbClr val="000000"/>
                </a:solidFill>
                <a:latin typeface="Arial" charset="0"/>
                <a:cs typeface="+mn-cs"/>
              </a:rPr>
              <a:pPr eaLnBrk="0" hangingPunct="0"/>
              <a:t>‹#›</a:t>
            </a:fld>
            <a:endParaRPr lang="en-US">
              <a:solidFill>
                <a:srgbClr val="000000"/>
              </a:solidFill>
              <a:latin typeface="Arial" charset="0"/>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04800"/>
            <a:ext cx="77724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838200" y="16764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152400" y="6629400"/>
            <a:ext cx="533400" cy="0"/>
          </a:xfrm>
          <a:prstGeom prst="line">
            <a:avLst/>
          </a:prstGeom>
          <a:noFill/>
          <a:ln w="9525">
            <a:solidFill>
              <a:schemeClr val="bg1"/>
            </a:solidFill>
            <a:round/>
            <a:headEnd/>
            <a:tailEnd/>
          </a:ln>
        </p:spPr>
        <p:txBody>
          <a:bodyPr/>
          <a:lstStyle/>
          <a:p>
            <a:pPr eaLnBrk="0" hangingPunct="0"/>
            <a:endParaRPr lang="en-US">
              <a:solidFill>
                <a:srgbClr val="000000"/>
              </a:solidFill>
              <a:latin typeface="Arial" charset="0"/>
              <a:cs typeface="+mn-cs"/>
            </a:endParaRPr>
          </a:p>
        </p:txBody>
      </p:sp>
      <p:sp>
        <p:nvSpPr>
          <p:cNvPr id="1043" name="Line 19"/>
          <p:cNvSpPr>
            <a:spLocks noChangeShapeType="1"/>
          </p:cNvSpPr>
          <p:nvPr userDrawn="1"/>
        </p:nvSpPr>
        <p:spPr bwMode="auto">
          <a:xfrm flipV="1">
            <a:off x="152400" y="6400800"/>
            <a:ext cx="0" cy="22860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
        <p:nvSpPr>
          <p:cNvPr id="1044" name="Line 20"/>
          <p:cNvSpPr>
            <a:spLocks noChangeShapeType="1"/>
          </p:cNvSpPr>
          <p:nvPr userDrawn="1"/>
        </p:nvSpPr>
        <p:spPr bwMode="auto">
          <a:xfrm>
            <a:off x="152400" y="6400800"/>
            <a:ext cx="228600" cy="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8200" y="304800"/>
            <a:ext cx="77724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838200" y="16764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152400" y="6629400"/>
            <a:ext cx="533400" cy="0"/>
          </a:xfrm>
          <a:prstGeom prst="line">
            <a:avLst/>
          </a:prstGeom>
          <a:noFill/>
          <a:ln w="9525">
            <a:solidFill>
              <a:schemeClr val="bg1"/>
            </a:solidFill>
            <a:round/>
            <a:headEnd/>
            <a:tailEnd/>
          </a:ln>
        </p:spPr>
        <p:txBody>
          <a:bodyPr/>
          <a:lstStyle/>
          <a:p>
            <a:pPr eaLnBrk="0" hangingPunct="0"/>
            <a:endParaRPr lang="en-US">
              <a:solidFill>
                <a:srgbClr val="000000"/>
              </a:solidFill>
              <a:latin typeface="Arial" charset="0"/>
              <a:cs typeface="+mn-cs"/>
            </a:endParaRPr>
          </a:p>
        </p:txBody>
      </p:sp>
      <p:sp>
        <p:nvSpPr>
          <p:cNvPr id="1043" name="Line 19"/>
          <p:cNvSpPr>
            <a:spLocks noChangeShapeType="1"/>
          </p:cNvSpPr>
          <p:nvPr userDrawn="1"/>
        </p:nvSpPr>
        <p:spPr bwMode="auto">
          <a:xfrm flipV="1">
            <a:off x="152400" y="6400800"/>
            <a:ext cx="0" cy="22860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
        <p:nvSpPr>
          <p:cNvPr id="1044" name="Line 20"/>
          <p:cNvSpPr>
            <a:spLocks noChangeShapeType="1"/>
          </p:cNvSpPr>
          <p:nvPr userDrawn="1"/>
        </p:nvSpPr>
        <p:spPr bwMode="auto">
          <a:xfrm>
            <a:off x="152400" y="6400800"/>
            <a:ext cx="228600" cy="0"/>
          </a:xfrm>
          <a:prstGeom prst="line">
            <a:avLst/>
          </a:prstGeom>
          <a:noFill/>
          <a:ln w="9525">
            <a:solidFill>
              <a:schemeClr val="bg1"/>
            </a:solidFill>
            <a:round/>
            <a:headEnd/>
            <a:tailEnd/>
          </a:ln>
        </p:spPr>
        <p:txBody>
          <a:bodyPr wrap="none" anchor="ctr"/>
          <a:lstStyle/>
          <a:p>
            <a:pPr eaLnBrk="0" hangingPunct="0"/>
            <a:endParaRPr lang="en-US">
              <a:solidFill>
                <a:srgbClr val="000000"/>
              </a:solidFill>
              <a:latin typeface="Arial" charset="0"/>
              <a:cs typeface="+mn-cs"/>
            </a:endParaRPr>
          </a:p>
        </p:txBody>
      </p:sp>
    </p:spTree>
    <p:extLst>
      <p:ext uri="{BB962C8B-B14F-4D97-AF65-F5344CB8AC3E}">
        <p14:creationId xmlns:p14="http://schemas.microsoft.com/office/powerpoint/2010/main" val="33652999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250.png"/><Relationship Id="rId12" Type="http://schemas.openxmlformats.org/officeDocument/2006/relationships/image" Target="../media/image300.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40.png"/><Relationship Id="rId11" Type="http://schemas.openxmlformats.org/officeDocument/2006/relationships/image" Target="../media/image290.png"/><Relationship Id="rId5" Type="http://schemas.openxmlformats.org/officeDocument/2006/relationships/image" Target="../media/image230.png"/><Relationship Id="rId10" Type="http://schemas.openxmlformats.org/officeDocument/2006/relationships/image" Target="../media/image280.png"/><Relationship Id="rId4" Type="http://schemas.openxmlformats.org/officeDocument/2006/relationships/image" Target="../media/image220.png"/><Relationship Id="rId9" Type="http://schemas.openxmlformats.org/officeDocument/2006/relationships/image" Target="../media/image270.png"/></Relationships>
</file>

<file path=ppt/slides/_rels/slide19.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310.png"/><Relationship Id="rId7" Type="http://schemas.openxmlformats.org/officeDocument/2006/relationships/image" Target="../media/image350.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40.png"/><Relationship Id="rId5" Type="http://schemas.openxmlformats.org/officeDocument/2006/relationships/image" Target="../media/image330.png"/><Relationship Id="rId10" Type="http://schemas.openxmlformats.org/officeDocument/2006/relationships/image" Target="../media/image38.png"/><Relationship Id="rId4" Type="http://schemas.openxmlformats.org/officeDocument/2006/relationships/image" Target="../media/image320.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38.wm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wmf"/><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4.bin"/><Relationship Id="rId14" Type="http://schemas.openxmlformats.org/officeDocument/2006/relationships/image" Target="../media/image39.wmf"/></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1.wmf"/><Relationship Id="rId5" Type="http://schemas.openxmlformats.org/officeDocument/2006/relationships/oleObject" Target="../embeddings/oleObject8.bin"/><Relationship Id="rId4" Type="http://schemas.openxmlformats.org/officeDocument/2006/relationships/image" Target="../media/image40.wmf"/></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9.bin"/><Relationship Id="rId7" Type="http://schemas.openxmlformats.org/officeDocument/2006/relationships/image" Target="../media/image44.w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oleObject" Target="../embeddings/oleObject10.bin"/><Relationship Id="rId11" Type="http://schemas.openxmlformats.org/officeDocument/2006/relationships/image" Target="../media/image46.wmf"/><Relationship Id="rId5" Type="http://schemas.openxmlformats.org/officeDocument/2006/relationships/image" Target="../media/image43.png"/><Relationship Id="rId10" Type="http://schemas.openxmlformats.org/officeDocument/2006/relationships/oleObject" Target="../embeddings/oleObject12.bin"/><Relationship Id="rId4" Type="http://schemas.openxmlformats.org/officeDocument/2006/relationships/image" Target="../media/image42.wmf"/><Relationship Id="rId9" Type="http://schemas.openxmlformats.org/officeDocument/2006/relationships/image" Target="../media/image45.wmf"/></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530.png"/></Relationships>
</file>

<file path=ppt/slides/_rels/slide2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2.gif"/></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61.jpe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6.wmf"/><Relationship Id="rId4" Type="http://schemas.openxmlformats.org/officeDocument/2006/relationships/oleObject" Target="../embeddings/oleObject13.bin"/></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hyperlink" Target="http://www.sharetechnote.com/html/Handbook_EngMath_Chaos_LogisticEq.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www.strong.io/blog/deep-neural-networks-go-to-the-movies" TargetMode="Externa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thefreedictionary.com/mathematical+functio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07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8" y="62177"/>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dirty="0">
                <a:solidFill>
                  <a:schemeClr val="tx1"/>
                </a:solidFill>
              </a:rPr>
              <a:t>38655 BMED-2300-02</a:t>
            </a:r>
          </a:p>
          <a:p>
            <a:pPr algn="ctr">
              <a:lnSpc>
                <a:spcPct val="80000"/>
              </a:lnSpc>
              <a:spcBef>
                <a:spcPts val="600"/>
              </a:spcBef>
              <a:spcAft>
                <a:spcPts val="600"/>
              </a:spcAft>
            </a:pPr>
            <a:r>
              <a:rPr lang="en-US" sz="4800" b="1" dirty="0">
                <a:solidFill>
                  <a:schemeClr val="tx1"/>
                </a:solidFill>
              </a:rPr>
              <a:t>Lecture 3: System</a:t>
            </a:r>
          </a:p>
          <a:p>
            <a:pPr algn="ctr">
              <a:lnSpc>
                <a:spcPct val="80000"/>
              </a:lnSpc>
              <a:spcBef>
                <a:spcPts val="0"/>
              </a:spcBef>
              <a:spcAft>
                <a:spcPts val="300"/>
              </a:spcAft>
            </a:pPr>
            <a:r>
              <a:rPr lang="en-US" sz="2400" dirty="0">
                <a:solidFill>
                  <a:schemeClr val="tx1"/>
                </a:solidFill>
              </a:rPr>
              <a:t>Ge Wang, PhD</a:t>
            </a:r>
          </a:p>
          <a:p>
            <a:pPr algn="ctr">
              <a:lnSpc>
                <a:spcPct val="80000"/>
              </a:lnSpc>
              <a:spcBef>
                <a:spcPts val="0"/>
              </a:spcBef>
              <a:spcAft>
                <a:spcPts val="300"/>
              </a:spcAft>
            </a:pPr>
            <a:r>
              <a:rPr lang="en-US" sz="2400" dirty="0">
                <a:solidFill>
                  <a:schemeClr val="tx1"/>
                </a:solidFill>
              </a:rPr>
              <a:t>Biomedical Imaging Center</a:t>
            </a:r>
          </a:p>
          <a:p>
            <a:pPr algn="ctr">
              <a:lnSpc>
                <a:spcPct val="80000"/>
              </a:lnSpc>
              <a:spcBef>
                <a:spcPts val="0"/>
              </a:spcBef>
              <a:spcAft>
                <a:spcPts val="300"/>
              </a:spcAft>
            </a:pPr>
            <a:r>
              <a:rPr lang="en-US" sz="2400" dirty="0">
                <a:solidFill>
                  <a:schemeClr val="tx1"/>
                </a:solidFill>
              </a:rPr>
              <a:t>CBIS/BME, RPI</a:t>
            </a:r>
          </a:p>
          <a:p>
            <a:pPr algn="ctr">
              <a:lnSpc>
                <a:spcPct val="80000"/>
              </a:lnSpc>
              <a:spcBef>
                <a:spcPts val="0"/>
              </a:spcBef>
              <a:spcAft>
                <a:spcPts val="300"/>
              </a:spcAft>
            </a:pPr>
            <a:r>
              <a:rPr lang="en-US" sz="2400" dirty="0">
                <a:solidFill>
                  <a:schemeClr val="tx1"/>
                </a:solidFill>
              </a:rPr>
              <a:t>wangg6@rpi.edu</a:t>
            </a:r>
          </a:p>
          <a:p>
            <a:pPr algn="ctr">
              <a:lnSpc>
                <a:spcPct val="80000"/>
              </a:lnSpc>
              <a:spcBef>
                <a:spcPts val="0"/>
              </a:spcBef>
              <a:spcAft>
                <a:spcPts val="300"/>
              </a:spcAft>
            </a:pPr>
            <a:endParaRPr lang="en-US" sz="2400" dirty="0">
              <a:solidFill>
                <a:schemeClr val="tx1"/>
              </a:solidFill>
            </a:endParaRPr>
          </a:p>
          <a:p>
            <a:pPr algn="ctr">
              <a:lnSpc>
                <a:spcPct val="80000"/>
              </a:lnSpc>
              <a:spcBef>
                <a:spcPts val="0"/>
              </a:spcBef>
              <a:spcAft>
                <a:spcPts val="300"/>
              </a:spcAft>
            </a:pPr>
            <a:r>
              <a:rPr lang="en-US" sz="2400" dirty="0">
                <a:solidFill>
                  <a:schemeClr val="tx1"/>
                </a:solidFill>
              </a:rPr>
              <a:t>January 23, 2018</a:t>
            </a:r>
          </a:p>
          <a:p>
            <a:pPr algn="ct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p:txBody>
      </p:sp>
      <p:pic>
        <p:nvPicPr>
          <p:cNvPr id="36876" name="Picture 12" descr="http://www.magic-emoji.com/emoji/images/83_emoji_iphone_black_diamond_sui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296" y="2578668"/>
            <a:ext cx="2046695" cy="204669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descr="http://www.wpclipart.com/blanks/buttons/round/button_round_gree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36769" y="2856538"/>
            <a:ext cx="1490954" cy="149095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bwMode="auto">
          <a:xfrm>
            <a:off x="1683744" y="4095553"/>
            <a:ext cx="1507131" cy="6910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b="1" dirty="0">
                <a:solidFill>
                  <a:srgbClr val="FF0000"/>
                </a:solidFill>
              </a:rPr>
              <a:t>Key to Master</a:t>
            </a:r>
          </a:p>
        </p:txBody>
      </p:sp>
      <p:sp>
        <p:nvSpPr>
          <p:cNvPr id="9" name="Rectangle 5"/>
          <p:cNvSpPr txBox="1">
            <a:spLocks noChangeArrowheads="1"/>
          </p:cNvSpPr>
          <p:nvPr/>
        </p:nvSpPr>
        <p:spPr bwMode="auto">
          <a:xfrm>
            <a:off x="7645706" y="4103763"/>
            <a:ext cx="1444105" cy="5184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b="1" dirty="0">
                <a:solidFill>
                  <a:srgbClr val="00B050"/>
                </a:solidFill>
              </a:rPr>
              <a:t>Nice to Know</a:t>
            </a:r>
          </a:p>
        </p:txBody>
      </p:sp>
    </p:spTree>
    <p:extLst>
      <p:ext uri="{BB962C8B-B14F-4D97-AF65-F5344CB8AC3E}">
        <p14:creationId xmlns:p14="http://schemas.microsoft.com/office/powerpoint/2010/main" val="720023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2808" y="4295774"/>
            <a:ext cx="3421191" cy="2565893"/>
          </a:xfrm>
          <a:prstGeom prst="rect">
            <a:avLst/>
          </a:prstGeom>
        </p:spPr>
      </p:pic>
      <p:sp>
        <p:nvSpPr>
          <p:cNvPr id="2" name="Title 1"/>
          <p:cNvSpPr>
            <a:spLocks noGrp="1"/>
          </p:cNvSpPr>
          <p:nvPr>
            <p:ph type="title"/>
          </p:nvPr>
        </p:nvSpPr>
        <p:spPr/>
        <p:txBody>
          <a:bodyPr/>
          <a:lstStyle/>
          <a:p>
            <a:r>
              <a:rPr lang="en-US" dirty="0"/>
              <a:t>Measurement System</a:t>
            </a:r>
          </a:p>
        </p:txBody>
      </p:sp>
      <p:sp>
        <p:nvSpPr>
          <p:cNvPr id="4" name="Cube 3"/>
          <p:cNvSpPr/>
          <p:nvPr/>
        </p:nvSpPr>
        <p:spPr bwMode="auto">
          <a:xfrm>
            <a:off x="2258233" y="1555851"/>
            <a:ext cx="2886635" cy="2241177"/>
          </a:xfrm>
          <a:prstGeom prst="cub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5" name="Right Arrow 4"/>
          <p:cNvSpPr/>
          <p:nvPr/>
        </p:nvSpPr>
        <p:spPr bwMode="auto">
          <a:xfrm>
            <a:off x="285999" y="1831032"/>
            <a:ext cx="1604683" cy="995083"/>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6" name="Right Arrow 5"/>
          <p:cNvSpPr/>
          <p:nvPr/>
        </p:nvSpPr>
        <p:spPr bwMode="auto">
          <a:xfrm>
            <a:off x="5494494" y="2239407"/>
            <a:ext cx="1604683" cy="995083"/>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7" name="Title 1"/>
          <p:cNvSpPr txBox="1">
            <a:spLocks/>
          </p:cNvSpPr>
          <p:nvPr/>
        </p:nvSpPr>
        <p:spPr bwMode="auto">
          <a:xfrm>
            <a:off x="2643712" y="2317848"/>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00FF"/>
                </a:solidFill>
              </a:rPr>
              <a:t>System</a:t>
            </a:r>
          </a:p>
        </p:txBody>
      </p:sp>
      <p:sp>
        <p:nvSpPr>
          <p:cNvPr id="9" name="Right Arrow 8"/>
          <p:cNvSpPr/>
          <p:nvPr/>
        </p:nvSpPr>
        <p:spPr bwMode="auto">
          <a:xfrm>
            <a:off x="285998" y="2813786"/>
            <a:ext cx="1604683" cy="995083"/>
          </a:xfrm>
          <a:prstGeom prst="rightArrow">
            <a:avLst/>
          </a:prstGeom>
          <a:solidFill>
            <a:srgbClr val="FF66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10" name="Title 1"/>
          <p:cNvSpPr txBox="1">
            <a:spLocks/>
          </p:cNvSpPr>
          <p:nvPr/>
        </p:nvSpPr>
        <p:spPr bwMode="auto">
          <a:xfrm>
            <a:off x="285999" y="1205759"/>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FF0000"/>
                </a:solidFill>
              </a:rPr>
              <a:t>Variable</a:t>
            </a:r>
          </a:p>
        </p:txBody>
      </p:sp>
      <p:sp>
        <p:nvSpPr>
          <p:cNvPr id="11" name="Title 1"/>
          <p:cNvSpPr txBox="1">
            <a:spLocks/>
          </p:cNvSpPr>
          <p:nvPr/>
        </p:nvSpPr>
        <p:spPr bwMode="auto">
          <a:xfrm>
            <a:off x="285999" y="3666547"/>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FF66FF"/>
                </a:solidFill>
              </a:rPr>
              <a:t>Reference</a:t>
            </a:r>
          </a:p>
        </p:txBody>
      </p:sp>
      <p:sp>
        <p:nvSpPr>
          <p:cNvPr id="12" name="Title 1"/>
          <p:cNvSpPr txBox="1">
            <a:spLocks/>
          </p:cNvSpPr>
          <p:nvPr/>
        </p:nvSpPr>
        <p:spPr bwMode="auto">
          <a:xfrm>
            <a:off x="5459071" y="3098891"/>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B050"/>
                </a:solidFill>
              </a:rPr>
              <a:t>Signal</a:t>
            </a:r>
          </a:p>
        </p:txBody>
      </p:sp>
      <p:sp>
        <p:nvSpPr>
          <p:cNvPr id="13" name="Right Arrow 12"/>
          <p:cNvSpPr/>
          <p:nvPr/>
        </p:nvSpPr>
        <p:spPr bwMode="auto">
          <a:xfrm rot="16200000">
            <a:off x="2735018" y="4271147"/>
            <a:ext cx="1604683" cy="995083"/>
          </a:xfrm>
          <a:prstGeom prst="right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14" name="Title 1"/>
          <p:cNvSpPr txBox="1">
            <a:spLocks/>
          </p:cNvSpPr>
          <p:nvPr/>
        </p:nvSpPr>
        <p:spPr bwMode="auto">
          <a:xfrm>
            <a:off x="3960224" y="4559025"/>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FFC000"/>
                </a:solidFill>
              </a:rPr>
              <a:t>Modifier</a:t>
            </a:r>
          </a:p>
        </p:txBody>
      </p:sp>
      <p:pic>
        <p:nvPicPr>
          <p:cNvPr id="15" name="Picture 14"/>
          <p:cNvPicPr>
            <a:picLocks noChangeAspect="1"/>
          </p:cNvPicPr>
          <p:nvPr/>
        </p:nvPicPr>
        <p:blipFill>
          <a:blip r:embed="rId4"/>
          <a:stretch>
            <a:fillRect/>
          </a:stretch>
        </p:blipFill>
        <p:spPr>
          <a:xfrm>
            <a:off x="1178120" y="4649301"/>
            <a:ext cx="1658063" cy="2037772"/>
          </a:xfrm>
          <a:prstGeom prst="rect">
            <a:avLst/>
          </a:prstGeom>
        </p:spPr>
      </p:pic>
      <p:sp>
        <p:nvSpPr>
          <p:cNvPr id="16" name="Title 1"/>
          <p:cNvSpPr txBox="1">
            <a:spLocks/>
          </p:cNvSpPr>
          <p:nvPr/>
        </p:nvSpPr>
        <p:spPr bwMode="auto">
          <a:xfrm>
            <a:off x="6001374" y="4333692"/>
            <a:ext cx="3095001"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000" kern="0" dirty="0">
                <a:solidFill>
                  <a:schemeClr val="bg1"/>
                </a:solidFill>
              </a:rPr>
              <a:t>You are measuring teaching quality</a:t>
            </a:r>
          </a:p>
        </p:txBody>
      </p:sp>
    </p:spTree>
    <p:extLst>
      <p:ext uri="{BB962C8B-B14F-4D97-AF65-F5344CB8AC3E}">
        <p14:creationId xmlns:p14="http://schemas.microsoft.com/office/powerpoint/2010/main" val="12381693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839200" cy="859433"/>
          </a:xfrm>
        </p:spPr>
        <p:txBody>
          <a:bodyPr/>
          <a:lstStyle/>
          <a:p>
            <a:r>
              <a:rPr lang="en-US" sz="4000" dirty="0"/>
              <a:t>Imaging System</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90" y="2775300"/>
            <a:ext cx="2446421" cy="218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l="7552" t="14583" r="5208" b="10069"/>
          <a:stretch>
            <a:fillRect/>
          </a:stretch>
        </p:blipFill>
        <p:spPr bwMode="auto">
          <a:xfrm>
            <a:off x="3257917" y="1569406"/>
            <a:ext cx="2449095" cy="2169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l="14844" t="14410" r="18098" b="14757"/>
          <a:stretch>
            <a:fillRect/>
          </a:stretch>
        </p:blipFill>
        <p:spPr bwMode="auto">
          <a:xfrm>
            <a:off x="3258719" y="4066627"/>
            <a:ext cx="2458453" cy="216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1567401"/>
            <a:ext cx="2427705" cy="2173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4066627"/>
            <a:ext cx="2438400" cy="216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14"/>
          <p:cNvSpPr txBox="1">
            <a:spLocks noChangeArrowheads="1"/>
          </p:cNvSpPr>
          <p:nvPr/>
        </p:nvSpPr>
        <p:spPr bwMode="auto">
          <a:xfrm>
            <a:off x="1097538" y="4965047"/>
            <a:ext cx="7489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b="1" i="0" baseline="0" dirty="0">
                <a:solidFill>
                  <a:srgbClr val="FF0000"/>
                </a:solidFill>
                <a:latin typeface="+mn-lt"/>
              </a:rPr>
              <a:t>Input</a:t>
            </a:r>
          </a:p>
        </p:txBody>
      </p:sp>
      <p:sp>
        <p:nvSpPr>
          <p:cNvPr id="10" name="Line 15"/>
          <p:cNvSpPr>
            <a:spLocks noChangeShapeType="1"/>
          </p:cNvSpPr>
          <p:nvPr/>
        </p:nvSpPr>
        <p:spPr bwMode="auto">
          <a:xfrm flipV="1">
            <a:off x="2795056" y="2552653"/>
            <a:ext cx="381000" cy="203200"/>
          </a:xfrm>
          <a:prstGeom prst="line">
            <a:avLst/>
          </a:prstGeom>
          <a:noFill/>
          <a:ln w="635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solidFill>
                <a:srgbClr val="0000FF"/>
              </a:solidFill>
              <a:latin typeface="+mn-lt"/>
            </a:endParaRPr>
          </a:p>
        </p:txBody>
      </p:sp>
      <p:sp>
        <p:nvSpPr>
          <p:cNvPr id="11" name="Line 16"/>
          <p:cNvSpPr>
            <a:spLocks noChangeShapeType="1"/>
          </p:cNvSpPr>
          <p:nvPr/>
        </p:nvSpPr>
        <p:spPr bwMode="auto">
          <a:xfrm>
            <a:off x="2795056" y="5045195"/>
            <a:ext cx="381000" cy="203200"/>
          </a:xfrm>
          <a:prstGeom prst="line">
            <a:avLst/>
          </a:prstGeom>
          <a:noFill/>
          <a:ln w="635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solidFill>
                <a:srgbClr val="0000FF"/>
              </a:solidFill>
              <a:latin typeface="+mn-lt"/>
            </a:endParaRPr>
          </a:p>
        </p:txBody>
      </p:sp>
      <p:sp>
        <p:nvSpPr>
          <p:cNvPr id="12" name="Line 17"/>
          <p:cNvSpPr>
            <a:spLocks noChangeShapeType="1"/>
          </p:cNvSpPr>
          <p:nvPr/>
        </p:nvSpPr>
        <p:spPr bwMode="auto">
          <a:xfrm>
            <a:off x="5822950" y="2654253"/>
            <a:ext cx="368300" cy="0"/>
          </a:xfrm>
          <a:prstGeom prst="line">
            <a:avLst/>
          </a:prstGeom>
          <a:noFill/>
          <a:ln w="635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solidFill>
                <a:srgbClr val="0000FF"/>
              </a:solidFill>
              <a:latin typeface="+mn-lt"/>
            </a:endParaRPr>
          </a:p>
        </p:txBody>
      </p:sp>
      <p:sp>
        <p:nvSpPr>
          <p:cNvPr id="13" name="Line 18"/>
          <p:cNvSpPr>
            <a:spLocks noChangeShapeType="1"/>
          </p:cNvSpPr>
          <p:nvPr/>
        </p:nvSpPr>
        <p:spPr bwMode="auto">
          <a:xfrm>
            <a:off x="5822950" y="5146795"/>
            <a:ext cx="368300" cy="0"/>
          </a:xfrm>
          <a:prstGeom prst="line">
            <a:avLst/>
          </a:prstGeom>
          <a:noFill/>
          <a:ln w="635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sz="1800">
              <a:solidFill>
                <a:srgbClr val="0000FF"/>
              </a:solidFill>
              <a:latin typeface="+mn-lt"/>
            </a:endParaRPr>
          </a:p>
        </p:txBody>
      </p:sp>
      <p:sp>
        <p:nvSpPr>
          <p:cNvPr id="14" name="Text Box 19"/>
          <p:cNvSpPr txBox="1">
            <a:spLocks noChangeArrowheads="1"/>
          </p:cNvSpPr>
          <p:nvPr/>
        </p:nvSpPr>
        <p:spPr bwMode="auto">
          <a:xfrm>
            <a:off x="3879669" y="1186959"/>
            <a:ext cx="11977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b="1" i="0" baseline="0" dirty="0">
                <a:solidFill>
                  <a:srgbClr val="0000FF"/>
                </a:solidFill>
                <a:latin typeface="+mn-lt"/>
              </a:rPr>
              <a:t>System </a:t>
            </a:r>
            <a:r>
              <a:rPr lang="en-US" sz="1800" b="1" dirty="0">
                <a:solidFill>
                  <a:srgbClr val="0000FF"/>
                </a:solidFill>
                <a:latin typeface="+mn-lt"/>
              </a:rPr>
              <a:t>1</a:t>
            </a:r>
            <a:endParaRPr lang="en-US" sz="1800" b="1" i="0" baseline="0" dirty="0">
              <a:solidFill>
                <a:srgbClr val="0000FF"/>
              </a:solidFill>
              <a:latin typeface="+mn-lt"/>
            </a:endParaRPr>
          </a:p>
        </p:txBody>
      </p:sp>
      <p:sp>
        <p:nvSpPr>
          <p:cNvPr id="15" name="Text Box 20"/>
          <p:cNvSpPr txBox="1">
            <a:spLocks noChangeArrowheads="1"/>
          </p:cNvSpPr>
          <p:nvPr/>
        </p:nvSpPr>
        <p:spPr bwMode="auto">
          <a:xfrm>
            <a:off x="6941492" y="6242312"/>
            <a:ext cx="11336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b="1" i="0" baseline="0" dirty="0">
                <a:solidFill>
                  <a:srgbClr val="00B050"/>
                </a:solidFill>
                <a:latin typeface="+mn-lt"/>
              </a:rPr>
              <a:t>Output 2</a:t>
            </a:r>
          </a:p>
        </p:txBody>
      </p:sp>
      <p:sp>
        <p:nvSpPr>
          <p:cNvPr id="16" name="Text Box 20"/>
          <p:cNvSpPr txBox="1">
            <a:spLocks noChangeArrowheads="1"/>
          </p:cNvSpPr>
          <p:nvPr/>
        </p:nvSpPr>
        <p:spPr bwMode="auto">
          <a:xfrm>
            <a:off x="6941492" y="1186959"/>
            <a:ext cx="113364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b="1" i="0" baseline="0" dirty="0">
                <a:solidFill>
                  <a:srgbClr val="00B050"/>
                </a:solidFill>
                <a:latin typeface="+mn-lt"/>
              </a:rPr>
              <a:t>Output 1</a:t>
            </a:r>
          </a:p>
        </p:txBody>
      </p:sp>
      <p:sp>
        <p:nvSpPr>
          <p:cNvPr id="17" name="Text Box 19"/>
          <p:cNvSpPr txBox="1">
            <a:spLocks noChangeArrowheads="1"/>
          </p:cNvSpPr>
          <p:nvPr/>
        </p:nvSpPr>
        <p:spPr bwMode="auto">
          <a:xfrm>
            <a:off x="3879669" y="6242312"/>
            <a:ext cx="11977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800" b="1" i="0" baseline="0" dirty="0">
                <a:solidFill>
                  <a:srgbClr val="0000FF"/>
                </a:solidFill>
                <a:latin typeface="+mn-lt"/>
              </a:rPr>
              <a:t>System </a:t>
            </a:r>
            <a:r>
              <a:rPr lang="en-US" sz="1800" b="1" dirty="0">
                <a:solidFill>
                  <a:srgbClr val="0000FF"/>
                </a:solidFill>
                <a:latin typeface="+mn-lt"/>
              </a:rPr>
              <a:t>2</a:t>
            </a:r>
            <a:endParaRPr lang="en-US" sz="1800" b="1" i="0" baseline="0" dirty="0">
              <a:solidFill>
                <a:srgbClr val="0000FF"/>
              </a:solidFill>
              <a:latin typeface="+mn-lt"/>
            </a:endParaRPr>
          </a:p>
        </p:txBody>
      </p:sp>
      <p:pic>
        <p:nvPicPr>
          <p:cNvPr id="3" name="Picture 2"/>
          <p:cNvPicPr>
            <a:picLocks noChangeAspect="1"/>
          </p:cNvPicPr>
          <p:nvPr/>
        </p:nvPicPr>
        <p:blipFill>
          <a:blip r:embed="rId8"/>
          <a:stretch>
            <a:fillRect/>
          </a:stretch>
        </p:blipFill>
        <p:spPr>
          <a:xfrm>
            <a:off x="241332" y="878150"/>
            <a:ext cx="2492343" cy="2034986"/>
          </a:xfrm>
          <a:prstGeom prst="rect">
            <a:avLst/>
          </a:prstGeom>
        </p:spPr>
      </p:pic>
    </p:spTree>
    <p:extLst>
      <p:ext uri="{BB962C8B-B14F-4D97-AF65-F5344CB8AC3E}">
        <p14:creationId xmlns:p14="http://schemas.microsoft.com/office/powerpoint/2010/main" val="1243665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Control System</a:t>
            </a:r>
          </a:p>
        </p:txBody>
      </p:sp>
      <p:sp>
        <p:nvSpPr>
          <p:cNvPr id="3" name="Cube 2"/>
          <p:cNvSpPr/>
          <p:nvPr/>
        </p:nvSpPr>
        <p:spPr bwMode="auto">
          <a:xfrm>
            <a:off x="3083857" y="1676493"/>
            <a:ext cx="2886635" cy="2241177"/>
          </a:xfrm>
          <a:prstGeom prst="cub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4" name="Right Arrow 3"/>
          <p:cNvSpPr/>
          <p:nvPr/>
        </p:nvSpPr>
        <p:spPr bwMode="auto">
          <a:xfrm>
            <a:off x="1111623" y="2360049"/>
            <a:ext cx="1604683" cy="995083"/>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7" name="Right Arrow 6"/>
          <p:cNvSpPr/>
          <p:nvPr/>
        </p:nvSpPr>
        <p:spPr bwMode="auto">
          <a:xfrm>
            <a:off x="6320118" y="2360049"/>
            <a:ext cx="1604683" cy="995083"/>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5" name="Curved Up Arrow 4"/>
          <p:cNvSpPr/>
          <p:nvPr/>
        </p:nvSpPr>
        <p:spPr bwMode="auto">
          <a:xfrm flipH="1">
            <a:off x="1264024" y="3317035"/>
            <a:ext cx="6024282" cy="2034989"/>
          </a:xfrm>
          <a:prstGeom prst="curvedUpArrow">
            <a:avLst/>
          </a:prstGeom>
          <a:solidFill>
            <a:srgbClr val="FFC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9" name="Title 1"/>
          <p:cNvSpPr txBox="1">
            <a:spLocks/>
          </p:cNvSpPr>
          <p:nvPr/>
        </p:nvSpPr>
        <p:spPr bwMode="auto">
          <a:xfrm>
            <a:off x="1111623" y="1555469"/>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FF0000"/>
                </a:solidFill>
              </a:rPr>
              <a:t>Input</a:t>
            </a:r>
          </a:p>
        </p:txBody>
      </p:sp>
      <p:sp>
        <p:nvSpPr>
          <p:cNvPr id="10" name="Title 1"/>
          <p:cNvSpPr txBox="1">
            <a:spLocks/>
          </p:cNvSpPr>
          <p:nvPr/>
        </p:nvSpPr>
        <p:spPr bwMode="auto">
          <a:xfrm>
            <a:off x="6320118" y="1555469"/>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B050"/>
                </a:solidFill>
              </a:rPr>
              <a:t>Output</a:t>
            </a:r>
          </a:p>
        </p:txBody>
      </p:sp>
      <p:sp>
        <p:nvSpPr>
          <p:cNvPr id="11" name="Title 1"/>
          <p:cNvSpPr txBox="1">
            <a:spLocks/>
          </p:cNvSpPr>
          <p:nvPr/>
        </p:nvSpPr>
        <p:spPr bwMode="auto">
          <a:xfrm>
            <a:off x="3603811" y="4334529"/>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FFC000"/>
                </a:solidFill>
              </a:rPr>
              <a:t>Feedback</a:t>
            </a:r>
          </a:p>
        </p:txBody>
      </p:sp>
      <p:sp>
        <p:nvSpPr>
          <p:cNvPr id="12" name="Title 1"/>
          <p:cNvSpPr txBox="1">
            <a:spLocks/>
          </p:cNvSpPr>
          <p:nvPr/>
        </p:nvSpPr>
        <p:spPr bwMode="auto">
          <a:xfrm>
            <a:off x="3469336" y="2438490"/>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00FF"/>
                </a:solidFill>
              </a:rPr>
              <a:t>System L</a:t>
            </a:r>
          </a:p>
        </p:txBody>
      </p:sp>
      <p:sp>
        <p:nvSpPr>
          <p:cNvPr id="8" name="Rectangle 7"/>
          <p:cNvSpPr/>
          <p:nvPr/>
        </p:nvSpPr>
        <p:spPr bwMode="auto">
          <a:xfrm>
            <a:off x="5002306" y="6042212"/>
            <a:ext cx="233082" cy="4661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pic>
        <p:nvPicPr>
          <p:cNvPr id="41986" name="Picture 2" descr="Image result for radar track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 y="4720104"/>
            <a:ext cx="2137895" cy="2137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085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System</a:t>
            </a:r>
          </a:p>
        </p:txBody>
      </p:sp>
      <p:pic>
        <p:nvPicPr>
          <p:cNvPr id="4301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224" y="1362073"/>
            <a:ext cx="2824900" cy="46386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42887" y="1362074"/>
            <a:ext cx="5911337" cy="4638675"/>
          </a:xfrm>
          <a:prstGeom prst="rect">
            <a:avLst/>
          </a:prstGeom>
        </p:spPr>
      </p:pic>
    </p:spTree>
    <p:extLst>
      <p:ext uri="{BB962C8B-B14F-4D97-AF65-F5344CB8AC3E}">
        <p14:creationId xmlns:p14="http://schemas.microsoft.com/office/powerpoint/2010/main" val="2917949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Neurological System</a:t>
            </a:r>
          </a:p>
        </p:txBody>
      </p:sp>
      <p:pic>
        <p:nvPicPr>
          <p:cNvPr id="29698" name="Picture 2" descr="Image result for neurological syste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35743"/>
            <a:ext cx="9144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963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Human System</a:t>
            </a:r>
          </a:p>
        </p:txBody>
      </p:sp>
      <p:pic>
        <p:nvPicPr>
          <p:cNvPr id="45058" name="Picture 2" descr="Image result for systems medic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650" y="1003299"/>
            <a:ext cx="5854700" cy="5854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275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&amp; Human</a:t>
            </a:r>
          </a:p>
        </p:txBody>
      </p:sp>
      <p:pic>
        <p:nvPicPr>
          <p:cNvPr id="34818" name="Picture 2" descr="http://www.healthtechcenter.org/wp-content/uploads/2015/10/Check-Out-These-House-Robots-That-Will-Help-Us-In-The-Future-656x2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15742"/>
            <a:ext cx="9076236" cy="2831897"/>
          </a:xfrm>
          <a:prstGeom prst="rect">
            <a:avLst/>
          </a:prstGeom>
          <a:noFill/>
          <a:extLst>
            <a:ext uri="{909E8E84-426E-40DD-AFC4-6F175D3DCCD1}">
              <a14:hiddenFill xmlns:a14="http://schemas.microsoft.com/office/drawing/2010/main">
                <a:solidFill>
                  <a:srgbClr val="FFFFFF"/>
                </a:solidFill>
              </a14:hiddenFill>
            </a:ext>
          </a:extLst>
        </p:spPr>
      </p:pic>
      <p:pic>
        <p:nvPicPr>
          <p:cNvPr id="34820" name="Picture 4" descr="http://beautiful-lands.com/images/posts/Robear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90601"/>
            <a:ext cx="4915478" cy="2751082"/>
          </a:xfrm>
          <a:prstGeom prst="rect">
            <a:avLst/>
          </a:prstGeom>
          <a:noFill/>
          <a:extLst>
            <a:ext uri="{909E8E84-426E-40DD-AFC4-6F175D3DCCD1}">
              <a14:hiddenFill xmlns:a14="http://schemas.microsoft.com/office/drawing/2010/main">
                <a:solidFill>
                  <a:srgbClr val="FFFFFF"/>
                </a:solidFill>
              </a14:hiddenFill>
            </a:ext>
          </a:extLst>
        </p:spPr>
      </p:pic>
      <p:pic>
        <p:nvPicPr>
          <p:cNvPr id="34822" name="Picture 6" descr="http://cdn2.business2community.com/wp-content/uploads/2013/09/robot-jobs-and-human.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2209" y="990598"/>
            <a:ext cx="3904027" cy="2751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0194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Linear System</a:t>
            </a:r>
          </a:p>
        </p:txBody>
      </p:sp>
      <p:sp>
        <p:nvSpPr>
          <p:cNvPr id="4" name="Cube 3"/>
          <p:cNvSpPr/>
          <p:nvPr/>
        </p:nvSpPr>
        <p:spPr bwMode="auto">
          <a:xfrm>
            <a:off x="3083857" y="1326783"/>
            <a:ext cx="2886635" cy="2241177"/>
          </a:xfrm>
          <a:prstGeom prst="cub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5" name="Right Arrow 4"/>
          <p:cNvSpPr/>
          <p:nvPr/>
        </p:nvSpPr>
        <p:spPr bwMode="auto">
          <a:xfrm>
            <a:off x="1111623" y="2010339"/>
            <a:ext cx="1604683" cy="995083"/>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6" name="Right Arrow 5"/>
          <p:cNvSpPr/>
          <p:nvPr/>
        </p:nvSpPr>
        <p:spPr bwMode="auto">
          <a:xfrm>
            <a:off x="6320118" y="2010339"/>
            <a:ext cx="1604683" cy="995083"/>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7" name="Title 1"/>
          <p:cNvSpPr txBox="1">
            <a:spLocks/>
          </p:cNvSpPr>
          <p:nvPr/>
        </p:nvSpPr>
        <p:spPr bwMode="auto">
          <a:xfrm>
            <a:off x="1111623" y="1205759"/>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FF0000"/>
                </a:solidFill>
              </a:rPr>
              <a:t>Input v</a:t>
            </a:r>
          </a:p>
        </p:txBody>
      </p:sp>
      <p:sp>
        <p:nvSpPr>
          <p:cNvPr id="8" name="Title 1"/>
          <p:cNvSpPr txBox="1">
            <a:spLocks/>
          </p:cNvSpPr>
          <p:nvPr/>
        </p:nvSpPr>
        <p:spPr bwMode="auto">
          <a:xfrm>
            <a:off x="6320118" y="1205759"/>
            <a:ext cx="2348753"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B050"/>
                </a:solidFill>
              </a:rPr>
              <a:t>Output L(v)</a:t>
            </a:r>
          </a:p>
        </p:txBody>
      </p:sp>
      <p:sp>
        <p:nvSpPr>
          <p:cNvPr id="9" name="Title 1"/>
          <p:cNvSpPr txBox="1">
            <a:spLocks/>
          </p:cNvSpPr>
          <p:nvPr/>
        </p:nvSpPr>
        <p:spPr bwMode="auto">
          <a:xfrm>
            <a:off x="3469336" y="2088780"/>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00FF"/>
                </a:solidFill>
              </a:rPr>
              <a:t>System L</a:t>
            </a:r>
          </a:p>
        </p:txBody>
      </p:sp>
      <p:pic>
        <p:nvPicPr>
          <p:cNvPr id="10" name="Picture 9"/>
          <p:cNvPicPr>
            <a:picLocks noChangeAspect="1"/>
          </p:cNvPicPr>
          <p:nvPr/>
        </p:nvPicPr>
        <p:blipFill>
          <a:blip r:embed="rId3"/>
          <a:stretch>
            <a:fillRect/>
          </a:stretch>
        </p:blipFill>
        <p:spPr>
          <a:xfrm>
            <a:off x="1111623" y="3754166"/>
            <a:ext cx="7659359" cy="842294"/>
          </a:xfrm>
          <a:prstGeom prst="rect">
            <a:avLst/>
          </a:prstGeom>
          <a:ln w="38100">
            <a:solidFill>
              <a:srgbClr val="FF0000"/>
            </a:solidFill>
          </a:ln>
        </p:spPr>
      </p:pic>
      <p:pic>
        <p:nvPicPr>
          <p:cNvPr id="11" name="Picture 10"/>
          <p:cNvPicPr>
            <a:picLocks noChangeAspect="1"/>
          </p:cNvPicPr>
          <p:nvPr/>
        </p:nvPicPr>
        <p:blipFill>
          <a:blip r:embed="rId4"/>
          <a:stretch>
            <a:fillRect/>
          </a:stretch>
        </p:blipFill>
        <p:spPr>
          <a:xfrm>
            <a:off x="2588707" y="5203459"/>
            <a:ext cx="3002896" cy="338672"/>
          </a:xfrm>
          <a:prstGeom prst="rect">
            <a:avLst/>
          </a:prstGeom>
        </p:spPr>
      </p:pic>
      <p:sp>
        <p:nvSpPr>
          <p:cNvPr id="12" name="Rectangle 11"/>
          <p:cNvSpPr/>
          <p:nvPr/>
        </p:nvSpPr>
        <p:spPr>
          <a:xfrm>
            <a:off x="1013293" y="4846336"/>
            <a:ext cx="7757689" cy="707886"/>
          </a:xfrm>
          <a:prstGeom prst="rect">
            <a:avLst/>
          </a:prstGeom>
        </p:spPr>
        <p:txBody>
          <a:bodyPr wrap="square">
            <a:spAutoFit/>
          </a:bodyPr>
          <a:lstStyle/>
          <a:p>
            <a:r>
              <a:rPr lang="en-US" sz="2000" dirty="0">
                <a:latin typeface="+mn-lt"/>
              </a:rPr>
              <a:t>If a system is linear, </a:t>
            </a:r>
            <a:r>
              <a:rPr lang="en-US" sz="2000" i="1" dirty="0">
                <a:latin typeface="+mn-lt"/>
              </a:rPr>
              <a:t>L</a:t>
            </a:r>
            <a:r>
              <a:rPr lang="en-US" sz="2000" dirty="0">
                <a:latin typeface="+mn-lt"/>
              </a:rPr>
              <a:t>(0) = 0; for example </a:t>
            </a:r>
            <a:r>
              <a:rPr lang="en-US" sz="2000" i="1" dirty="0">
                <a:latin typeface="+mn-lt"/>
              </a:rPr>
              <a:t>L</a:t>
            </a:r>
            <a:r>
              <a:rPr lang="en-US" sz="2000" dirty="0">
                <a:latin typeface="+mn-lt"/>
              </a:rPr>
              <a:t>(</a:t>
            </a:r>
            <a:r>
              <a:rPr lang="en-US" sz="2000" i="1" dirty="0">
                <a:latin typeface="+mn-lt"/>
              </a:rPr>
              <a:t>v</a:t>
            </a:r>
            <a:r>
              <a:rPr lang="en-US" sz="2000" dirty="0">
                <a:latin typeface="+mn-lt"/>
              </a:rPr>
              <a:t>(</a:t>
            </a:r>
            <a:r>
              <a:rPr lang="en-US" sz="2000" i="1" dirty="0">
                <a:latin typeface="+mn-lt"/>
              </a:rPr>
              <a:t>t</a:t>
            </a:r>
            <a:r>
              <a:rPr lang="en-US" sz="2000" dirty="0">
                <a:latin typeface="+mn-lt"/>
              </a:rPr>
              <a:t>)) = </a:t>
            </a:r>
            <a:r>
              <a:rPr lang="en-US" sz="2000" i="1" dirty="0">
                <a:latin typeface="+mn-lt"/>
              </a:rPr>
              <a:t>v</a:t>
            </a:r>
            <a:r>
              <a:rPr lang="en-US" sz="2000" dirty="0">
                <a:latin typeface="+mn-lt"/>
              </a:rPr>
              <a:t>(</a:t>
            </a:r>
            <a:r>
              <a:rPr lang="en-US" sz="2000" i="1" dirty="0">
                <a:latin typeface="+mn-lt"/>
              </a:rPr>
              <a:t>t</a:t>
            </a:r>
            <a:r>
              <a:rPr lang="en-US" sz="2000" dirty="0">
                <a:latin typeface="+mn-lt"/>
              </a:rPr>
              <a:t>) + 1 is not linear.  Why?</a:t>
            </a:r>
          </a:p>
        </p:txBody>
      </p:sp>
      <p:pic>
        <p:nvPicPr>
          <p:cNvPr id="13" name="Picture 12"/>
          <p:cNvPicPr>
            <a:picLocks noChangeAspect="1"/>
          </p:cNvPicPr>
          <p:nvPr/>
        </p:nvPicPr>
        <p:blipFill>
          <a:blip r:embed="rId5"/>
          <a:stretch>
            <a:fillRect/>
          </a:stretch>
        </p:blipFill>
        <p:spPr>
          <a:xfrm>
            <a:off x="1111623" y="5690546"/>
            <a:ext cx="6499412" cy="919351"/>
          </a:xfrm>
          <a:prstGeom prst="rect">
            <a:avLst/>
          </a:prstGeom>
        </p:spPr>
      </p:pic>
      <p:pic>
        <p:nvPicPr>
          <p:cNvPr id="37892" name="Picture 4" descr="http://www.magic-emoji.com/emoji/images/83_emoji_iphone_black_diamond_sui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268" y="3701174"/>
            <a:ext cx="1812381" cy="1812382"/>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bwMode="auto">
          <a:xfrm>
            <a:off x="4194360" y="3929694"/>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7030A0"/>
                </a:solidFill>
              </a:rPr>
              <a:t>Scalar </a:t>
            </a:r>
            <a:r>
              <a:rPr lang="el-GR" sz="2800" kern="0" dirty="0">
                <a:solidFill>
                  <a:srgbClr val="7030A0"/>
                </a:solidFill>
              </a:rPr>
              <a:t>α</a:t>
            </a:r>
            <a:endParaRPr lang="en-US" sz="2800" kern="0" dirty="0">
              <a:solidFill>
                <a:srgbClr val="7030A0"/>
              </a:solidFill>
            </a:endParaRPr>
          </a:p>
        </p:txBody>
      </p:sp>
    </p:spTree>
    <p:extLst>
      <p:ext uri="{BB962C8B-B14F-4D97-AF65-F5344CB8AC3E}">
        <p14:creationId xmlns:p14="http://schemas.microsoft.com/office/powerpoint/2010/main" val="2642982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6990" name="Rectangle 14"/>
              <p:cNvSpPr>
                <a:spLocks noChangeArrowheads="1"/>
              </p:cNvSpPr>
              <p:nvPr/>
            </p:nvSpPr>
            <p:spPr bwMode="auto">
              <a:xfrm>
                <a:off x="355762" y="1003633"/>
                <a:ext cx="8471209"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Aft>
                    <a:spcPts val="1200"/>
                  </a:spcAft>
                </a:pPr>
                <a:r>
                  <a:rPr lang="en-US" dirty="0">
                    <a:solidFill>
                      <a:schemeClr val="tx1"/>
                    </a:solidFill>
                  </a:rPr>
                  <a:t>For an operator </a:t>
                </a:r>
                <a:r>
                  <a:rPr lang="en-US" i="1" dirty="0">
                    <a:solidFill>
                      <a:schemeClr val="tx1"/>
                    </a:solidFill>
                  </a:rPr>
                  <a:t>H</a:t>
                </a:r>
                <a:r>
                  <a:rPr lang="en-US" dirty="0">
                    <a:solidFill>
                      <a:schemeClr val="tx1"/>
                    </a:solidFill>
                  </a:rPr>
                  <a:t> to be a </a:t>
                </a:r>
                <a:r>
                  <a:rPr lang="en-US" b="1" dirty="0">
                    <a:solidFill>
                      <a:schemeClr val="tx1"/>
                    </a:solidFill>
                  </a:rPr>
                  <a:t>linear</a:t>
                </a:r>
                <a:r>
                  <a:rPr lang="en-US" dirty="0">
                    <a:solidFill>
                      <a:schemeClr val="tx1"/>
                    </a:solidFill>
                  </a:rPr>
                  <a:t> operator, for a class of inputs {</a:t>
                </a:r>
                <a14:m>
                  <m:oMath xmlns:m="http://schemas.openxmlformats.org/officeDocument/2006/math">
                    <m:r>
                      <a:rPr lang="en-US" i="1">
                        <a:solidFill>
                          <a:schemeClr val="tx1"/>
                        </a:solidFill>
                        <a:latin typeface="Cambria Math"/>
                      </a:rPr>
                      <m:t>𝑓</m:t>
                    </m:r>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a14:m>
                <a:r>
                  <a:rPr lang="en-US" dirty="0">
                    <a:solidFill>
                      <a:schemeClr val="tx1"/>
                    </a:solidFill>
                  </a:rPr>
                  <a:t>} we must have</a:t>
                </a:r>
              </a:p>
            </p:txBody>
          </p:sp>
        </mc:Choice>
        <mc:Fallback xmlns="">
          <p:sp>
            <p:nvSpPr>
              <p:cNvPr id="126990" name="Rectangle 14"/>
              <p:cNvSpPr>
                <a:spLocks noRot="1" noChangeAspect="1" noMove="1" noResize="1" noEditPoints="1" noAdjustHandles="1" noChangeArrowheads="1" noChangeShapeType="1" noTextEdit="1"/>
              </p:cNvSpPr>
              <p:nvPr/>
            </p:nvSpPr>
            <p:spPr bwMode="auto">
              <a:xfrm>
                <a:off x="355762" y="1003633"/>
                <a:ext cx="8471209" cy="830997"/>
              </a:xfrm>
              <a:prstGeom prst="rect">
                <a:avLst/>
              </a:prstGeom>
              <a:blipFill rotWithShape="0">
                <a:blip r:embed="rId3"/>
                <a:stretch>
                  <a:fillRect l="-1079" t="-5882" b="-161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7" name="Rectangle 6"/>
          <p:cNvSpPr/>
          <p:nvPr/>
        </p:nvSpPr>
        <p:spPr bwMode="auto">
          <a:xfrm>
            <a:off x="395288" y="2190579"/>
            <a:ext cx="843280" cy="47752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effectLst/>
              <a:latin typeface="Garamond" pitchFamily="18" charset="0"/>
              <a:cs typeface="Times New Roman" pitchFamily="18" charset="0"/>
            </a:endParaRPr>
          </a:p>
        </p:txBody>
      </p:sp>
      <p:sp>
        <p:nvSpPr>
          <p:cNvPr id="16" name="Rectangle 15"/>
          <p:cNvSpPr/>
          <p:nvPr/>
        </p:nvSpPr>
        <p:spPr bwMode="auto">
          <a:xfrm rot="5400000">
            <a:off x="395288" y="3358979"/>
            <a:ext cx="843280" cy="47752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effectLst/>
              <a:latin typeface="Garamond" pitchFamily="18" charset="0"/>
              <a:cs typeface="Times New Roman" pitchFamily="18" charset="0"/>
            </a:endParaRPr>
          </a:p>
        </p:txBody>
      </p:sp>
      <p:sp>
        <p:nvSpPr>
          <p:cNvPr id="17" name="Rectangle 16"/>
          <p:cNvSpPr/>
          <p:nvPr/>
        </p:nvSpPr>
        <p:spPr bwMode="auto">
          <a:xfrm>
            <a:off x="395288" y="4710259"/>
            <a:ext cx="843280" cy="47752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effectLst/>
              <a:latin typeface="Garamond" pitchFamily="18" charset="0"/>
              <a:cs typeface="Times New Roman" pitchFamily="18" charset="0"/>
            </a:endParaRPr>
          </a:p>
        </p:txBody>
      </p:sp>
      <p:sp>
        <p:nvSpPr>
          <p:cNvPr id="18" name="Rectangle 17"/>
          <p:cNvSpPr/>
          <p:nvPr/>
        </p:nvSpPr>
        <p:spPr bwMode="auto">
          <a:xfrm rot="5400000">
            <a:off x="395288" y="4710259"/>
            <a:ext cx="843280" cy="47752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effectLst/>
              <a:latin typeface="Garamond" pitchFamily="18" charset="0"/>
              <a:cs typeface="Times New Roman" pitchFamily="18" charset="0"/>
            </a:endParaRPr>
          </a:p>
        </p:txBody>
      </p:sp>
      <mc:AlternateContent xmlns:mc="http://schemas.openxmlformats.org/markup-compatibility/2006" xmlns:a14="http://schemas.microsoft.com/office/drawing/2010/main">
        <mc:Choice Requires="a14">
          <p:sp>
            <p:nvSpPr>
              <p:cNvPr id="10" name="Rectangle 9"/>
              <p:cNvSpPr/>
              <p:nvPr/>
            </p:nvSpPr>
            <p:spPr>
              <a:xfrm>
                <a:off x="1666746" y="2206434"/>
                <a:ext cx="947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a:rPr>
                            <m:t>𝑓</m:t>
                          </m:r>
                        </m:e>
                        <m:sub>
                          <m:r>
                            <a:rPr lang="en-US" b="0" i="1" smtClean="0">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m:oMathPara>
                </a14:m>
                <a:endParaRPr lang="en-US"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666746" y="2206434"/>
                <a:ext cx="947182" cy="461665"/>
              </a:xfrm>
              <a:prstGeom prst="rect">
                <a:avLst/>
              </a:prstGeom>
              <a:blipFill rotWithShape="0">
                <a:blip r:embed="rId4"/>
                <a:stretch>
                  <a:fillRect l="-641"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666746" y="3366906"/>
                <a:ext cx="947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a:rPr>
                            <m:t>𝑓</m:t>
                          </m:r>
                        </m:e>
                        <m:sub>
                          <m:r>
                            <a:rPr lang="en-US" b="0" i="1" smtClean="0">
                              <a:solidFill>
                                <a:schemeClr val="tx1"/>
                              </a:solidFill>
                              <a:latin typeface="Cambria Math"/>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m:oMathPara>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666746" y="3366906"/>
                <a:ext cx="947182" cy="461665"/>
              </a:xfrm>
              <a:prstGeom prst="rect">
                <a:avLst/>
              </a:prstGeom>
              <a:blipFill rotWithShape="0">
                <a:blip r:embed="rId5"/>
                <a:stretch>
                  <a:fillRect l="-1282"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1259840" y="4221576"/>
                <a:ext cx="1760995" cy="461665"/>
              </a:xfrm>
              <a:prstGeom prst="rect">
                <a:avLst/>
              </a:prstGeom>
            </p:spPr>
            <p:txBody>
              <a:bodyPr wrap="none">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a:rPr>
                          <m:t>𝑓</m:t>
                        </m:r>
                      </m:e>
                      <m:sub>
                        <m:r>
                          <a:rPr lang="en-US" i="1">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a14:m>
                <a:r>
                  <a:rPr lang="en-US" dirty="0">
                    <a:solidFill>
                      <a:schemeClr val="tx1"/>
                    </a:solidFill>
                  </a:rPr>
                  <a:t>+</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𝑓</m:t>
                        </m:r>
                      </m:e>
                      <m:sub>
                        <m:r>
                          <a:rPr lang="en-US" b="0" i="1" smtClean="0">
                            <a:solidFill>
                              <a:schemeClr val="tx1"/>
                            </a:solidFill>
                            <a:latin typeface="Cambria Math"/>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a14:m>
                <a:endParaRPr lang="en-US" dirty="0">
                  <a:solidFill>
                    <a:schemeClr val="tx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1259840" y="4221576"/>
                <a:ext cx="1760995" cy="461665"/>
              </a:xfrm>
              <a:prstGeom prst="rect">
                <a:avLst/>
              </a:prstGeom>
              <a:blipFill rotWithShape="0">
                <a:blip r:embed="rId6"/>
                <a:stretch>
                  <a:fillRect l="-3114" t="-10667" b="-3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p:cNvSpPr/>
              <p:nvPr/>
            </p:nvSpPr>
            <p:spPr bwMode="auto">
              <a:xfrm>
                <a:off x="3578069" y="2155019"/>
                <a:ext cx="1829112" cy="548640"/>
              </a:xfrm>
              <a:prstGeom prst="roundRect">
                <a:avLst/>
              </a:prstGeom>
              <a:noFill/>
              <a:ln w="19050" cap="flat" cmpd="sng" algn="ctr">
                <a:solidFill>
                  <a:schemeClr val="bg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a:rPr>
                        <m:t>𝐻</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𝑓</m:t>
                              </m:r>
                            </m:e>
                            <m:sub>
                              <m:r>
                                <a:rPr lang="en-US" i="1">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e>
                      </m:d>
                    </m:oMath>
                  </m:oMathPara>
                </a14:m>
                <a:endParaRPr kumimoji="0" lang="en-US" sz="2400" b="0" i="1" u="none" strike="noStrike" cap="none" normalizeH="0" baseline="0" dirty="0">
                  <a:ln>
                    <a:noFill/>
                  </a:ln>
                  <a:solidFill>
                    <a:schemeClr val="tx1"/>
                  </a:solidFill>
                  <a:effectLst/>
                </a:endParaRPr>
              </a:p>
            </p:txBody>
          </p:sp>
        </mc:Choice>
        <mc:Fallback xmlns="">
          <p:sp>
            <p:nvSpPr>
              <p:cNvPr id="22" name="Rounded Rectangle 21"/>
              <p:cNvSpPr>
                <a:spLocks noRot="1" noChangeAspect="1" noMove="1" noResize="1" noEditPoints="1" noAdjustHandles="1" noChangeArrowheads="1" noChangeShapeType="1" noTextEdit="1"/>
              </p:cNvSpPr>
              <p:nvPr/>
            </p:nvSpPr>
            <p:spPr bwMode="auto">
              <a:xfrm>
                <a:off x="3578069" y="2155019"/>
                <a:ext cx="1829112" cy="548640"/>
              </a:xfrm>
              <a:prstGeom prst="roundRect">
                <a:avLst/>
              </a:prstGeom>
              <a:blipFill rotWithShape="0">
                <a:blip r:embed="rId7"/>
                <a:stretch>
                  <a:fillRect/>
                </a:stretch>
              </a:blipFill>
              <a:ln w="19050" cap="flat" cmpd="sng" algn="ctr">
                <a:solidFill>
                  <a:schemeClr val="bg2"/>
                </a:solidFill>
                <a:prstDash val="solid"/>
                <a:round/>
                <a:headEnd type="none" w="med" len="med"/>
                <a:tailEnd type="none" w="med" len="med"/>
              </a:ln>
              <a:effectLst/>
            </p:spPr>
            <p:txBody>
              <a:bodyPr/>
              <a:lstStyle/>
              <a:p>
                <a:r>
                  <a:rPr lang="en-US">
                    <a:noFill/>
                  </a:rPr>
                  <a:t> </a:t>
                </a:r>
              </a:p>
            </p:txBody>
          </p:sp>
        </mc:Fallback>
      </mc:AlternateContent>
      <p:cxnSp>
        <p:nvCxnSpPr>
          <p:cNvPr id="23" name="Straight Arrow Connector 22"/>
          <p:cNvCxnSpPr>
            <a:endCxn id="22" idx="1"/>
          </p:cNvCxnSpPr>
          <p:nvPr/>
        </p:nvCxnSpPr>
        <p:spPr bwMode="auto">
          <a:xfrm flipV="1">
            <a:off x="2648429" y="2429339"/>
            <a:ext cx="929640" cy="1997"/>
          </a:xfrm>
          <a:prstGeom prst="straightConnector1">
            <a:avLst/>
          </a:prstGeom>
          <a:solidFill>
            <a:schemeClr val="accent1"/>
          </a:solidFill>
          <a:ln w="19050" cap="flat" cmpd="sng" algn="ctr">
            <a:solidFill>
              <a:schemeClr val="bg2"/>
            </a:solidFill>
            <a:prstDash val="solid"/>
            <a:round/>
            <a:headEnd type="none" w="med" len="med"/>
            <a:tailEnd type="arrow"/>
          </a:ln>
          <a:effectLst/>
        </p:spPr>
      </p:cxnSp>
      <p:cxnSp>
        <p:nvCxnSpPr>
          <p:cNvPr id="30" name="Straight Arrow Connector 29"/>
          <p:cNvCxnSpPr/>
          <p:nvPr/>
        </p:nvCxnSpPr>
        <p:spPr bwMode="auto">
          <a:xfrm flipV="1">
            <a:off x="5410200" y="2427342"/>
            <a:ext cx="929640" cy="1997"/>
          </a:xfrm>
          <a:prstGeom prst="straightConnector1">
            <a:avLst/>
          </a:prstGeom>
          <a:solidFill>
            <a:schemeClr val="accent1"/>
          </a:solidFill>
          <a:ln w="19050" cap="flat" cmpd="sng" algn="ctr">
            <a:solidFill>
              <a:schemeClr val="bg2"/>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31" name="Rectangle 30"/>
              <p:cNvSpPr/>
              <p:nvPr/>
            </p:nvSpPr>
            <p:spPr>
              <a:xfrm>
                <a:off x="6662304" y="2206434"/>
                <a:ext cx="10155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a:rPr>
                            <m:t>𝐾</m:t>
                          </m:r>
                        </m:e>
                        <m:sub>
                          <m:r>
                            <a:rPr lang="en-US" b="0" i="1" smtClean="0">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m:oMathPara>
                </a14:m>
                <a:endParaRPr lang="en-US" dirty="0">
                  <a:solidFill>
                    <a:schemeClr val="tx1"/>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6662304" y="2206434"/>
                <a:ext cx="1015534" cy="461665"/>
              </a:xfrm>
              <a:prstGeom prst="rect">
                <a:avLst/>
              </a:prstGeom>
              <a:blipFill rotWithShape="0">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ounded Rectangle 31"/>
              <p:cNvSpPr/>
              <p:nvPr/>
            </p:nvSpPr>
            <p:spPr bwMode="auto">
              <a:xfrm>
                <a:off x="3576164" y="3323418"/>
                <a:ext cx="1829112" cy="548640"/>
              </a:xfrm>
              <a:prstGeom prst="roundRect">
                <a:avLst/>
              </a:prstGeom>
              <a:noFill/>
              <a:ln w="19050" cap="flat" cmpd="sng" algn="ctr">
                <a:solidFill>
                  <a:schemeClr val="bg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a:rPr>
                        <m:t>𝐻</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𝑓</m:t>
                              </m:r>
                            </m:e>
                            <m:sub>
                              <m:r>
                                <a:rPr lang="en-US" b="0" i="1" smtClean="0">
                                  <a:solidFill>
                                    <a:schemeClr val="tx1"/>
                                  </a:solidFill>
                                  <a:latin typeface="Cambria Math"/>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e>
                      </m:d>
                    </m:oMath>
                  </m:oMathPara>
                </a14:m>
                <a:endParaRPr kumimoji="0" lang="en-US" sz="2400" b="0" i="1" u="none" strike="noStrike" cap="none" normalizeH="0" baseline="0" dirty="0">
                  <a:ln>
                    <a:noFill/>
                  </a:ln>
                  <a:solidFill>
                    <a:schemeClr val="tx1"/>
                  </a:solidFill>
                  <a:effectLst/>
                </a:endParaRPr>
              </a:p>
            </p:txBody>
          </p:sp>
        </mc:Choice>
        <mc:Fallback xmlns="">
          <p:sp>
            <p:nvSpPr>
              <p:cNvPr id="32" name="Rounded Rectangle 31"/>
              <p:cNvSpPr>
                <a:spLocks noRot="1" noChangeAspect="1" noMove="1" noResize="1" noEditPoints="1" noAdjustHandles="1" noChangeArrowheads="1" noChangeShapeType="1" noTextEdit="1"/>
              </p:cNvSpPr>
              <p:nvPr/>
            </p:nvSpPr>
            <p:spPr bwMode="auto">
              <a:xfrm>
                <a:off x="3576164" y="3323418"/>
                <a:ext cx="1829112" cy="548640"/>
              </a:xfrm>
              <a:prstGeom prst="roundRect">
                <a:avLst/>
              </a:prstGeom>
              <a:blipFill rotWithShape="0">
                <a:blip r:embed="rId9"/>
                <a:stretch>
                  <a:fillRect b="-1075"/>
                </a:stretch>
              </a:blipFill>
              <a:ln w="19050" cap="flat" cmpd="sng" algn="ctr">
                <a:solidFill>
                  <a:schemeClr val="bg2"/>
                </a:solidFill>
                <a:prstDash val="solid"/>
                <a:round/>
                <a:headEnd type="none" w="med" len="med"/>
                <a:tailEnd type="none" w="med" len="med"/>
              </a:ln>
              <a:effectLst/>
            </p:spPr>
            <p:txBody>
              <a:bodyPr/>
              <a:lstStyle/>
              <a:p>
                <a:r>
                  <a:rPr lang="en-US">
                    <a:noFill/>
                  </a:rPr>
                  <a:t> </a:t>
                </a:r>
              </a:p>
            </p:txBody>
          </p:sp>
        </mc:Fallback>
      </mc:AlternateContent>
      <p:cxnSp>
        <p:nvCxnSpPr>
          <p:cNvPr id="33" name="Straight Arrow Connector 32"/>
          <p:cNvCxnSpPr>
            <a:endCxn id="32" idx="1"/>
          </p:cNvCxnSpPr>
          <p:nvPr/>
        </p:nvCxnSpPr>
        <p:spPr bwMode="auto">
          <a:xfrm flipV="1">
            <a:off x="2646524" y="3597738"/>
            <a:ext cx="929640" cy="1997"/>
          </a:xfrm>
          <a:prstGeom prst="straightConnector1">
            <a:avLst/>
          </a:prstGeom>
          <a:solidFill>
            <a:schemeClr val="accent1"/>
          </a:solidFill>
          <a:ln w="19050" cap="flat" cmpd="sng" algn="ctr">
            <a:solidFill>
              <a:schemeClr val="bg2"/>
            </a:solidFill>
            <a:prstDash val="solid"/>
            <a:round/>
            <a:headEnd type="none" w="med" len="med"/>
            <a:tailEnd type="arrow"/>
          </a:ln>
          <a:effectLst/>
        </p:spPr>
      </p:cxnSp>
      <p:cxnSp>
        <p:nvCxnSpPr>
          <p:cNvPr id="34" name="Straight Arrow Connector 33"/>
          <p:cNvCxnSpPr/>
          <p:nvPr/>
        </p:nvCxnSpPr>
        <p:spPr bwMode="auto">
          <a:xfrm flipV="1">
            <a:off x="5408295" y="3595741"/>
            <a:ext cx="929640" cy="1997"/>
          </a:xfrm>
          <a:prstGeom prst="straightConnector1">
            <a:avLst/>
          </a:prstGeom>
          <a:solidFill>
            <a:schemeClr val="accent1"/>
          </a:solidFill>
          <a:ln w="19050" cap="flat" cmpd="sng" algn="ctr">
            <a:solidFill>
              <a:schemeClr val="bg2"/>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35" name="Rectangle 34"/>
              <p:cNvSpPr/>
              <p:nvPr/>
            </p:nvSpPr>
            <p:spPr>
              <a:xfrm>
                <a:off x="6662304" y="3374833"/>
                <a:ext cx="10155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a:rPr>
                            <m:t>𝐾</m:t>
                          </m:r>
                        </m:e>
                        <m:sub>
                          <m:r>
                            <a:rPr lang="en-US" b="0" i="1" smtClean="0">
                              <a:solidFill>
                                <a:schemeClr val="tx1"/>
                              </a:solidFill>
                              <a:latin typeface="Cambria Math"/>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m:oMathPara>
                </a14:m>
                <a:endParaRPr lang="en-US" dirty="0">
                  <a:solidFill>
                    <a:schemeClr val="tx1"/>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6662304" y="3374833"/>
                <a:ext cx="1015534" cy="461665"/>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ounded Rectangle 35"/>
              <p:cNvSpPr/>
              <p:nvPr/>
            </p:nvSpPr>
            <p:spPr bwMode="auto">
              <a:xfrm>
                <a:off x="2953307" y="4674699"/>
                <a:ext cx="3076096" cy="548640"/>
              </a:xfrm>
              <a:prstGeom prst="roundRect">
                <a:avLst/>
              </a:prstGeom>
              <a:noFill/>
              <a:ln w="19050" cap="flat" cmpd="sng" algn="ctr">
                <a:solidFill>
                  <a:schemeClr val="bg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a:rPr>
                        <m:t>𝐻</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𝑓</m:t>
                              </m:r>
                            </m:e>
                            <m:sub>
                              <m:r>
                                <a:rPr lang="en-US" i="1">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r>
                            <a:rPr lang="en-US" b="0" i="1" smtClean="0">
                              <a:solidFill>
                                <a:schemeClr val="tx1"/>
                              </a:solidFill>
                              <a:latin typeface="Cambria Math"/>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𝑓</m:t>
                              </m:r>
                            </m:e>
                            <m:sub>
                              <m:r>
                                <a:rPr lang="en-US" b="0" i="1" smtClean="0">
                                  <a:solidFill>
                                    <a:schemeClr val="tx1"/>
                                  </a:solidFill>
                                  <a:latin typeface="Cambria Math"/>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e>
                      </m:d>
                    </m:oMath>
                  </m:oMathPara>
                </a14:m>
                <a:endParaRPr kumimoji="0" lang="en-US" sz="2400" b="0" i="1" u="none" strike="noStrike" cap="none" normalizeH="0" baseline="0" dirty="0">
                  <a:ln>
                    <a:noFill/>
                  </a:ln>
                  <a:solidFill>
                    <a:schemeClr val="tx1"/>
                  </a:solidFill>
                  <a:effectLst/>
                </a:endParaRPr>
              </a:p>
            </p:txBody>
          </p:sp>
        </mc:Choice>
        <mc:Fallback xmlns="">
          <p:sp>
            <p:nvSpPr>
              <p:cNvPr id="36" name="Rounded Rectangle 35"/>
              <p:cNvSpPr>
                <a:spLocks noRot="1" noChangeAspect="1" noMove="1" noResize="1" noEditPoints="1" noAdjustHandles="1" noChangeArrowheads="1" noChangeShapeType="1" noTextEdit="1"/>
              </p:cNvSpPr>
              <p:nvPr/>
            </p:nvSpPr>
            <p:spPr bwMode="auto">
              <a:xfrm>
                <a:off x="2953307" y="4674699"/>
                <a:ext cx="3076096" cy="548640"/>
              </a:xfrm>
              <a:prstGeom prst="roundRect">
                <a:avLst/>
              </a:prstGeom>
              <a:blipFill rotWithShape="0">
                <a:blip r:embed="rId11"/>
                <a:stretch>
                  <a:fillRect/>
                </a:stretch>
              </a:blipFill>
              <a:ln w="19050" cap="flat" cmpd="sng" algn="ctr">
                <a:solidFill>
                  <a:schemeClr val="bg2"/>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p:cNvSpPr/>
              <p:nvPr/>
            </p:nvSpPr>
            <p:spPr>
              <a:xfrm>
                <a:off x="6217663" y="4221576"/>
                <a:ext cx="1904817" cy="461665"/>
              </a:xfrm>
              <a:prstGeom prst="rect">
                <a:avLst/>
              </a:prstGeom>
            </p:spPr>
            <p:txBody>
              <a:bodyPr wrap="none">
                <a:spAutoFit/>
              </a:bodyPr>
              <a:lstStyle/>
              <a:p>
                <a14:m>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a:rPr>
                          <m:t>𝐾</m:t>
                        </m:r>
                      </m:e>
                      <m:sub>
                        <m:r>
                          <a:rPr lang="en-US" i="1">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a14:m>
                <a:r>
                  <a:rPr lang="en-US" dirty="0">
                    <a:solidFill>
                      <a:schemeClr val="tx1"/>
                    </a:solidFill>
                  </a:rPr>
                  <a:t>+</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a:rPr>
                          <m:t>𝐾</m:t>
                        </m:r>
                      </m:e>
                      <m:sub>
                        <m:r>
                          <a:rPr lang="en-US" b="0" i="1" smtClean="0">
                            <a:solidFill>
                              <a:schemeClr val="tx1"/>
                            </a:solidFill>
                            <a:latin typeface="Cambria Math"/>
                          </a:rPr>
                          <m:t>2</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a14:m>
                <a:endParaRPr lang="en-US" dirty="0">
                  <a:solidFill>
                    <a:schemeClr val="tx1"/>
                  </a:solidFill>
                </a:endParaRPr>
              </a:p>
            </p:txBody>
          </p:sp>
        </mc:Choice>
        <mc:Fallback xmlns="">
          <p:sp>
            <p:nvSpPr>
              <p:cNvPr id="42" name="Rectangle 41"/>
              <p:cNvSpPr>
                <a:spLocks noRot="1" noChangeAspect="1" noMove="1" noResize="1" noEditPoints="1" noAdjustHandles="1" noChangeArrowheads="1" noChangeShapeType="1" noTextEdit="1"/>
              </p:cNvSpPr>
              <p:nvPr/>
            </p:nvSpPr>
            <p:spPr>
              <a:xfrm>
                <a:off x="6217663" y="4221576"/>
                <a:ext cx="1904817" cy="461665"/>
              </a:xfrm>
              <a:prstGeom prst="rect">
                <a:avLst/>
              </a:prstGeom>
              <a:blipFill rotWithShape="0">
                <a:blip r:embed="rId12"/>
                <a:stretch>
                  <a:fillRect l="-962" t="-10667" b="-30667"/>
                </a:stretch>
              </a:blipFill>
            </p:spPr>
            <p:txBody>
              <a:bodyPr/>
              <a:lstStyle/>
              <a:p>
                <a:r>
                  <a:rPr lang="en-US">
                    <a:noFill/>
                  </a:rPr>
                  <a:t> </a:t>
                </a:r>
              </a:p>
            </p:txBody>
          </p:sp>
        </mc:Fallback>
      </mc:AlternateContent>
      <p:cxnSp>
        <p:nvCxnSpPr>
          <p:cNvPr id="47" name="Straight Arrow Connector 46"/>
          <p:cNvCxnSpPr/>
          <p:nvPr/>
        </p:nvCxnSpPr>
        <p:spPr bwMode="auto">
          <a:xfrm flipV="1">
            <a:off x="2009603" y="4949019"/>
            <a:ext cx="929640" cy="1997"/>
          </a:xfrm>
          <a:prstGeom prst="straightConnector1">
            <a:avLst/>
          </a:prstGeom>
          <a:solidFill>
            <a:schemeClr val="accent1"/>
          </a:solidFill>
          <a:ln w="19050" cap="flat" cmpd="sng" algn="ctr">
            <a:solidFill>
              <a:schemeClr val="bg2"/>
            </a:solidFill>
            <a:prstDash val="solid"/>
            <a:round/>
            <a:headEnd type="none" w="med" len="med"/>
            <a:tailEnd type="arrow"/>
          </a:ln>
          <a:effectLst/>
        </p:spPr>
      </p:cxnSp>
      <p:cxnSp>
        <p:nvCxnSpPr>
          <p:cNvPr id="48" name="Straight Arrow Connector 47"/>
          <p:cNvCxnSpPr/>
          <p:nvPr/>
        </p:nvCxnSpPr>
        <p:spPr bwMode="auto">
          <a:xfrm flipV="1">
            <a:off x="6029403" y="4966389"/>
            <a:ext cx="929640" cy="1997"/>
          </a:xfrm>
          <a:prstGeom prst="straightConnector1">
            <a:avLst/>
          </a:prstGeom>
          <a:solidFill>
            <a:schemeClr val="accent1"/>
          </a:solidFill>
          <a:ln w="19050" cap="flat" cmpd="sng" algn="ctr">
            <a:solidFill>
              <a:schemeClr val="bg2"/>
            </a:solidFill>
            <a:prstDash val="solid"/>
            <a:round/>
            <a:headEnd type="none" w="med" len="med"/>
            <a:tailEnd type="arrow"/>
          </a:ln>
          <a:effectLst/>
        </p:spPr>
      </p:cxnSp>
      <p:sp>
        <p:nvSpPr>
          <p:cNvPr id="49" name="Rectangle 48"/>
          <p:cNvSpPr>
            <a:spLocks noChangeAspect="1"/>
          </p:cNvSpPr>
          <p:nvPr/>
        </p:nvSpPr>
        <p:spPr bwMode="auto">
          <a:xfrm rot="1500000">
            <a:off x="8010747" y="2170874"/>
            <a:ext cx="843280" cy="47752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effectLst/>
              <a:latin typeface="Garamond" pitchFamily="18" charset="0"/>
              <a:cs typeface="Times New Roman" pitchFamily="18" charset="0"/>
            </a:endParaRPr>
          </a:p>
        </p:txBody>
      </p:sp>
      <p:sp>
        <p:nvSpPr>
          <p:cNvPr id="50" name="Rectangle 49"/>
          <p:cNvSpPr/>
          <p:nvPr/>
        </p:nvSpPr>
        <p:spPr bwMode="auto">
          <a:xfrm rot="6900000">
            <a:off x="8010748" y="3356980"/>
            <a:ext cx="843280" cy="47752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effectLst/>
              <a:latin typeface="Garamond" pitchFamily="18" charset="0"/>
              <a:cs typeface="Times New Roman" pitchFamily="18" charset="0"/>
            </a:endParaRPr>
          </a:p>
        </p:txBody>
      </p:sp>
      <p:sp>
        <p:nvSpPr>
          <p:cNvPr id="51" name="Rectangle 50"/>
          <p:cNvSpPr>
            <a:spLocks noChangeAspect="1"/>
          </p:cNvSpPr>
          <p:nvPr/>
        </p:nvSpPr>
        <p:spPr bwMode="auto">
          <a:xfrm rot="1500000">
            <a:off x="8050274" y="4918979"/>
            <a:ext cx="843280" cy="47752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effectLst/>
              <a:latin typeface="Garamond" pitchFamily="18" charset="0"/>
              <a:cs typeface="Times New Roman" pitchFamily="18" charset="0"/>
            </a:endParaRPr>
          </a:p>
        </p:txBody>
      </p:sp>
      <p:sp>
        <p:nvSpPr>
          <p:cNvPr id="52" name="Rectangle 51"/>
          <p:cNvSpPr/>
          <p:nvPr/>
        </p:nvSpPr>
        <p:spPr bwMode="auto">
          <a:xfrm rot="6900000">
            <a:off x="8050274" y="4918979"/>
            <a:ext cx="843280" cy="47752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effectLst/>
              <a:latin typeface="Garamond" pitchFamily="18" charset="0"/>
              <a:cs typeface="Times New Roman" pitchFamily="18" charset="0"/>
            </a:endParaRPr>
          </a:p>
        </p:txBody>
      </p:sp>
      <p:sp>
        <p:nvSpPr>
          <p:cNvPr id="2" name="TextBox 1"/>
          <p:cNvSpPr txBox="1"/>
          <p:nvPr/>
        </p:nvSpPr>
        <p:spPr>
          <a:xfrm>
            <a:off x="4292938" y="2804217"/>
            <a:ext cx="389850" cy="461665"/>
          </a:xfrm>
          <a:prstGeom prst="rect">
            <a:avLst/>
          </a:prstGeom>
          <a:noFill/>
        </p:spPr>
        <p:txBody>
          <a:bodyPr wrap="none" rtlCol="0">
            <a:spAutoFit/>
          </a:bodyPr>
          <a:lstStyle/>
          <a:p>
            <a:r>
              <a:rPr lang="en-US" b="1" dirty="0"/>
              <a:t>+</a:t>
            </a:r>
          </a:p>
        </p:txBody>
      </p:sp>
      <p:sp>
        <p:nvSpPr>
          <p:cNvPr id="37" name="TextBox 36"/>
          <p:cNvSpPr txBox="1"/>
          <p:nvPr/>
        </p:nvSpPr>
        <p:spPr>
          <a:xfrm>
            <a:off x="4287737" y="4093707"/>
            <a:ext cx="389850" cy="461665"/>
          </a:xfrm>
          <a:prstGeom prst="rect">
            <a:avLst/>
          </a:prstGeom>
          <a:noFill/>
        </p:spPr>
        <p:txBody>
          <a:bodyPr wrap="none" rtlCol="0">
            <a:spAutoFit/>
          </a:bodyPr>
          <a:lstStyle/>
          <a:p>
            <a:r>
              <a:rPr lang="en-US" b="1" dirty="0"/>
              <a:t>=</a:t>
            </a:r>
          </a:p>
        </p:txBody>
      </p:sp>
      <p:sp>
        <p:nvSpPr>
          <p:cNvPr id="3" name="Rectangle 2"/>
          <p:cNvSpPr/>
          <p:nvPr/>
        </p:nvSpPr>
        <p:spPr>
          <a:xfrm>
            <a:off x="4543720" y="6347609"/>
            <a:ext cx="4594853" cy="461665"/>
          </a:xfrm>
          <a:prstGeom prst="rect">
            <a:avLst/>
          </a:prstGeom>
        </p:spPr>
        <p:txBody>
          <a:bodyPr wrap="square">
            <a:spAutoFit/>
          </a:bodyPr>
          <a:lstStyle/>
          <a:p>
            <a:pPr lvl="1">
              <a:spcAft>
                <a:spcPts val="1200"/>
              </a:spcAft>
            </a:pPr>
            <a:r>
              <a:rPr lang="en-US" dirty="0"/>
              <a:t>Adapted from Xavier Intes’ PPT</a:t>
            </a:r>
          </a:p>
        </p:txBody>
      </p:sp>
      <p:sp>
        <p:nvSpPr>
          <p:cNvPr id="29" name="Title 1"/>
          <p:cNvSpPr txBox="1">
            <a:spLocks/>
          </p:cNvSpPr>
          <p:nvPr/>
        </p:nvSpPr>
        <p:spPr>
          <a:xfrm>
            <a:off x="152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a:r>
              <a:rPr lang="en-US" sz="4000" b="1" kern="0" dirty="0"/>
              <a:t>Additivity</a:t>
            </a:r>
          </a:p>
        </p:txBody>
      </p:sp>
    </p:spTree>
    <p:extLst>
      <p:ext uri="{BB962C8B-B14F-4D97-AF65-F5344CB8AC3E}">
        <p14:creationId xmlns:p14="http://schemas.microsoft.com/office/powerpoint/2010/main" val="3887620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393383" y="2350256"/>
            <a:ext cx="843280" cy="47752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effectLst/>
              <a:latin typeface="Garamond" pitchFamily="18" charset="0"/>
              <a:cs typeface="Times New Roman" pitchFamily="18" charset="0"/>
            </a:endParaRPr>
          </a:p>
        </p:txBody>
      </p:sp>
      <p:sp>
        <p:nvSpPr>
          <p:cNvPr id="16" name="Rectangle 15"/>
          <p:cNvSpPr/>
          <p:nvPr/>
        </p:nvSpPr>
        <p:spPr bwMode="auto">
          <a:xfrm>
            <a:off x="393383" y="3975857"/>
            <a:ext cx="843280" cy="47752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effectLst/>
              <a:latin typeface="Garamond" pitchFamily="18" charset="0"/>
              <a:cs typeface="Times New Roman" pitchFamily="18" charset="0"/>
            </a:endParaRPr>
          </a:p>
        </p:txBody>
      </p:sp>
      <mc:AlternateContent xmlns:mc="http://schemas.openxmlformats.org/markup-compatibility/2006" xmlns:a14="http://schemas.microsoft.com/office/drawing/2010/main">
        <mc:Choice Requires="a14">
          <p:sp>
            <p:nvSpPr>
              <p:cNvPr id="10" name="Rectangle 9"/>
              <p:cNvSpPr/>
              <p:nvPr/>
            </p:nvSpPr>
            <p:spPr>
              <a:xfrm>
                <a:off x="1634361" y="2366111"/>
                <a:ext cx="947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i="1">
                              <a:solidFill>
                                <a:schemeClr val="tx1"/>
                              </a:solidFill>
                              <a:latin typeface="Cambria Math"/>
                            </a:rPr>
                            <m:t>𝑓</m:t>
                          </m:r>
                        </m:e>
                        <m:sub>
                          <m:r>
                            <a:rPr lang="en-US" b="0" i="1" smtClean="0">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m:oMathPara>
                </a14:m>
                <a:endParaRPr lang="en-US" dirty="0">
                  <a:solidFill>
                    <a:schemeClr val="tx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1634361" y="2366111"/>
                <a:ext cx="947182" cy="461665"/>
              </a:xfrm>
              <a:prstGeom prst="rect">
                <a:avLst/>
              </a:prstGeom>
              <a:blipFill rotWithShape="0">
                <a:blip r:embed="rId3"/>
                <a:stretch>
                  <a:fillRect l="-645"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1481961" y="3983784"/>
                <a:ext cx="125418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a:rPr>
                                <m:t>𝑎</m:t>
                              </m:r>
                            </m:e>
                            <m:sub>
                              <m:r>
                                <a:rPr lang="en-US" b="0" i="1" smtClean="0">
                                  <a:solidFill>
                                    <a:schemeClr val="tx1"/>
                                  </a:solidFill>
                                  <a:latin typeface="Cambria Math"/>
                                </a:rPr>
                                <m:t>1</m:t>
                              </m:r>
                            </m:sub>
                          </m:sSub>
                          <m:r>
                            <a:rPr lang="en-US" i="1">
                              <a:solidFill>
                                <a:schemeClr val="tx1"/>
                              </a:solidFill>
                              <a:latin typeface="Cambria Math"/>
                            </a:rPr>
                            <m:t>𝑓</m:t>
                          </m:r>
                        </m:e>
                        <m:sub>
                          <m:r>
                            <a:rPr lang="en-US" b="0" i="1" smtClean="0">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m:oMathPara>
                </a14:m>
                <a:endParaRPr lang="en-US" dirty="0">
                  <a:solidFill>
                    <a:schemeClr val="tx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1481961" y="3983784"/>
                <a:ext cx="1254189" cy="461665"/>
              </a:xfrm>
              <a:prstGeom prst="rect">
                <a:avLst/>
              </a:prstGeom>
              <a:blipFill rotWithShape="0">
                <a:blip r:embed="rId4"/>
                <a:stretch>
                  <a:fillRect b="-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ounded Rectangle 21"/>
              <p:cNvSpPr/>
              <p:nvPr/>
            </p:nvSpPr>
            <p:spPr bwMode="auto">
              <a:xfrm>
                <a:off x="3535524" y="2314696"/>
                <a:ext cx="1829112" cy="548640"/>
              </a:xfrm>
              <a:prstGeom prst="roundRect">
                <a:avLst/>
              </a:prstGeom>
              <a:noFill/>
              <a:ln w="19050" cap="flat" cmpd="sng" algn="ctr">
                <a:solidFill>
                  <a:schemeClr val="bg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a:rPr>
                        <m:t>𝐻</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𝑓</m:t>
                              </m:r>
                            </m:e>
                            <m:sub>
                              <m:r>
                                <a:rPr lang="en-US" i="1">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e>
                      </m:d>
                    </m:oMath>
                  </m:oMathPara>
                </a14:m>
                <a:endParaRPr kumimoji="0" lang="en-US" sz="2400" b="0" i="1" u="none" strike="noStrike" cap="none" normalizeH="0" baseline="0" dirty="0">
                  <a:ln>
                    <a:noFill/>
                  </a:ln>
                  <a:solidFill>
                    <a:schemeClr val="tx1"/>
                  </a:solidFill>
                  <a:effectLst/>
                </a:endParaRPr>
              </a:p>
            </p:txBody>
          </p:sp>
        </mc:Choice>
        <mc:Fallback xmlns="">
          <p:sp>
            <p:nvSpPr>
              <p:cNvPr id="22" name="Rounded Rectangle 21"/>
              <p:cNvSpPr>
                <a:spLocks noRot="1" noChangeAspect="1" noMove="1" noResize="1" noEditPoints="1" noAdjustHandles="1" noChangeArrowheads="1" noChangeShapeType="1" noTextEdit="1"/>
              </p:cNvSpPr>
              <p:nvPr/>
            </p:nvSpPr>
            <p:spPr bwMode="auto">
              <a:xfrm>
                <a:off x="3535524" y="2314696"/>
                <a:ext cx="1829112" cy="548640"/>
              </a:xfrm>
              <a:prstGeom prst="roundRect">
                <a:avLst/>
              </a:prstGeom>
              <a:blipFill rotWithShape="0">
                <a:blip r:embed="rId5"/>
                <a:stretch>
                  <a:fillRect/>
                </a:stretch>
              </a:blipFill>
              <a:ln w="19050" cap="flat" cmpd="sng" algn="ctr">
                <a:solidFill>
                  <a:schemeClr val="bg2"/>
                </a:solidFill>
                <a:prstDash val="solid"/>
                <a:round/>
                <a:headEnd type="none" w="med" len="med"/>
                <a:tailEnd type="none" w="med" len="med"/>
              </a:ln>
              <a:effectLst/>
            </p:spPr>
            <p:txBody>
              <a:bodyPr/>
              <a:lstStyle/>
              <a:p>
                <a:r>
                  <a:rPr lang="en-US">
                    <a:noFill/>
                  </a:rPr>
                  <a:t> </a:t>
                </a:r>
              </a:p>
            </p:txBody>
          </p:sp>
        </mc:Fallback>
      </mc:AlternateContent>
      <p:cxnSp>
        <p:nvCxnSpPr>
          <p:cNvPr id="23" name="Straight Arrow Connector 22"/>
          <p:cNvCxnSpPr>
            <a:endCxn id="22" idx="1"/>
          </p:cNvCxnSpPr>
          <p:nvPr/>
        </p:nvCxnSpPr>
        <p:spPr bwMode="auto">
          <a:xfrm flipV="1">
            <a:off x="2605884" y="2589016"/>
            <a:ext cx="929640" cy="1997"/>
          </a:xfrm>
          <a:prstGeom prst="straightConnector1">
            <a:avLst/>
          </a:prstGeom>
          <a:solidFill>
            <a:schemeClr val="accent1"/>
          </a:solidFill>
          <a:ln w="19050" cap="flat" cmpd="sng" algn="ctr">
            <a:solidFill>
              <a:schemeClr val="bg2"/>
            </a:solidFill>
            <a:prstDash val="solid"/>
            <a:round/>
            <a:headEnd type="none" w="med" len="med"/>
            <a:tailEnd type="arrow"/>
          </a:ln>
          <a:effectLst/>
        </p:spPr>
      </p:cxnSp>
      <p:cxnSp>
        <p:nvCxnSpPr>
          <p:cNvPr id="30" name="Straight Arrow Connector 29"/>
          <p:cNvCxnSpPr/>
          <p:nvPr/>
        </p:nvCxnSpPr>
        <p:spPr bwMode="auto">
          <a:xfrm flipV="1">
            <a:off x="5367655" y="2587019"/>
            <a:ext cx="929640" cy="1997"/>
          </a:xfrm>
          <a:prstGeom prst="straightConnector1">
            <a:avLst/>
          </a:prstGeom>
          <a:solidFill>
            <a:schemeClr val="accent1"/>
          </a:solidFill>
          <a:ln w="19050" cap="flat" cmpd="sng" algn="ctr">
            <a:solidFill>
              <a:schemeClr val="bg2"/>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31" name="Rectangle 30"/>
              <p:cNvSpPr/>
              <p:nvPr/>
            </p:nvSpPr>
            <p:spPr>
              <a:xfrm>
                <a:off x="6619759" y="2366111"/>
                <a:ext cx="101553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r>
                            <a:rPr lang="en-US" b="0" i="1" smtClean="0">
                              <a:solidFill>
                                <a:schemeClr val="tx1"/>
                              </a:solidFill>
                              <a:latin typeface="Cambria Math"/>
                            </a:rPr>
                            <m:t>𝐾</m:t>
                          </m:r>
                        </m:e>
                        <m:sub>
                          <m:r>
                            <a:rPr lang="en-US" b="0" i="1" smtClean="0">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m:oMathPara>
                </a14:m>
                <a:endParaRPr lang="en-US" dirty="0">
                  <a:solidFill>
                    <a:schemeClr val="tx1"/>
                  </a:solidFill>
                </a:endParaRPr>
              </a:p>
            </p:txBody>
          </p:sp>
        </mc:Choice>
        <mc:Fallback xmlns="">
          <p:sp>
            <p:nvSpPr>
              <p:cNvPr id="31" name="Rectangle 30"/>
              <p:cNvSpPr>
                <a:spLocks noRot="1" noChangeAspect="1" noMove="1" noResize="1" noEditPoints="1" noAdjustHandles="1" noChangeArrowheads="1" noChangeShapeType="1" noTextEdit="1"/>
              </p:cNvSpPr>
              <p:nvPr/>
            </p:nvSpPr>
            <p:spPr>
              <a:xfrm>
                <a:off x="6619759" y="2366111"/>
                <a:ext cx="1015534" cy="461665"/>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ounded Rectangle 31"/>
              <p:cNvSpPr/>
              <p:nvPr/>
            </p:nvSpPr>
            <p:spPr bwMode="auto">
              <a:xfrm>
                <a:off x="3533619" y="3940296"/>
                <a:ext cx="1829112" cy="548640"/>
              </a:xfrm>
              <a:prstGeom prst="roundRect">
                <a:avLst/>
              </a:prstGeom>
              <a:noFill/>
              <a:ln w="19050" cap="flat" cmpd="sng" algn="ctr">
                <a:solidFill>
                  <a:schemeClr val="bg2"/>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a:rPr>
                        <m:t>𝐻</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𝑎</m:t>
                              </m:r>
                            </m:e>
                            <m:sub>
                              <m:r>
                                <a:rPr lang="en-US" i="1">
                                  <a:solidFill>
                                    <a:schemeClr val="tx1"/>
                                  </a:solidFill>
                                  <a:latin typeface="Cambria Math"/>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𝑓</m:t>
                              </m:r>
                            </m:e>
                            <m:sub>
                              <m:r>
                                <a:rPr lang="en-US" i="1">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e>
                      </m:d>
                    </m:oMath>
                  </m:oMathPara>
                </a14:m>
                <a:endParaRPr kumimoji="0" lang="en-US" sz="2400" b="0" i="1" u="none" strike="noStrike" cap="none" normalizeH="0" baseline="0" dirty="0">
                  <a:ln>
                    <a:noFill/>
                  </a:ln>
                  <a:solidFill>
                    <a:schemeClr val="tx1"/>
                  </a:solidFill>
                  <a:effectLst/>
                </a:endParaRPr>
              </a:p>
            </p:txBody>
          </p:sp>
        </mc:Choice>
        <mc:Fallback xmlns="">
          <p:sp>
            <p:nvSpPr>
              <p:cNvPr id="32" name="Rounded Rectangle 31"/>
              <p:cNvSpPr>
                <a:spLocks noRot="1" noChangeAspect="1" noMove="1" noResize="1" noEditPoints="1" noAdjustHandles="1" noChangeArrowheads="1" noChangeShapeType="1" noTextEdit="1"/>
              </p:cNvSpPr>
              <p:nvPr/>
            </p:nvSpPr>
            <p:spPr bwMode="auto">
              <a:xfrm>
                <a:off x="3533619" y="3940296"/>
                <a:ext cx="1829112" cy="548640"/>
              </a:xfrm>
              <a:prstGeom prst="roundRect">
                <a:avLst/>
              </a:prstGeom>
              <a:blipFill rotWithShape="0">
                <a:blip r:embed="rId7"/>
                <a:stretch>
                  <a:fillRect b="-1075"/>
                </a:stretch>
              </a:blipFill>
              <a:ln w="19050" cap="flat" cmpd="sng" algn="ctr">
                <a:solidFill>
                  <a:schemeClr val="bg2"/>
                </a:solidFill>
                <a:prstDash val="solid"/>
                <a:round/>
                <a:headEnd type="none" w="med" len="med"/>
                <a:tailEnd type="none" w="med" len="med"/>
              </a:ln>
              <a:effectLst/>
            </p:spPr>
            <p:txBody>
              <a:bodyPr/>
              <a:lstStyle/>
              <a:p>
                <a:r>
                  <a:rPr lang="en-US">
                    <a:noFill/>
                  </a:rPr>
                  <a:t> </a:t>
                </a:r>
              </a:p>
            </p:txBody>
          </p:sp>
        </mc:Fallback>
      </mc:AlternateContent>
      <p:cxnSp>
        <p:nvCxnSpPr>
          <p:cNvPr id="33" name="Straight Arrow Connector 32"/>
          <p:cNvCxnSpPr>
            <a:endCxn id="32" idx="1"/>
          </p:cNvCxnSpPr>
          <p:nvPr/>
        </p:nvCxnSpPr>
        <p:spPr bwMode="auto">
          <a:xfrm flipV="1">
            <a:off x="2603979" y="4214616"/>
            <a:ext cx="929640" cy="1997"/>
          </a:xfrm>
          <a:prstGeom prst="straightConnector1">
            <a:avLst/>
          </a:prstGeom>
          <a:solidFill>
            <a:schemeClr val="accent1"/>
          </a:solidFill>
          <a:ln w="19050" cap="flat" cmpd="sng" algn="ctr">
            <a:solidFill>
              <a:schemeClr val="bg2"/>
            </a:solidFill>
            <a:prstDash val="solid"/>
            <a:round/>
            <a:headEnd type="none" w="med" len="med"/>
            <a:tailEnd type="arrow"/>
          </a:ln>
          <a:effectLst/>
        </p:spPr>
      </p:cxnSp>
      <p:cxnSp>
        <p:nvCxnSpPr>
          <p:cNvPr id="34" name="Straight Arrow Connector 33"/>
          <p:cNvCxnSpPr/>
          <p:nvPr/>
        </p:nvCxnSpPr>
        <p:spPr bwMode="auto">
          <a:xfrm flipV="1">
            <a:off x="5365750" y="4212619"/>
            <a:ext cx="929640" cy="1997"/>
          </a:xfrm>
          <a:prstGeom prst="straightConnector1">
            <a:avLst/>
          </a:prstGeom>
          <a:solidFill>
            <a:schemeClr val="accent1"/>
          </a:solidFill>
          <a:ln w="19050" cap="flat" cmpd="sng" algn="ctr">
            <a:solidFill>
              <a:schemeClr val="bg2"/>
            </a:solidFill>
            <a:prstDash val="solid"/>
            <a:round/>
            <a:headEnd type="none" w="med" len="med"/>
            <a:tailEnd type="arrow"/>
          </a:ln>
          <a:effectLst/>
        </p:spPr>
      </p:cxnSp>
      <mc:AlternateContent xmlns:mc="http://schemas.openxmlformats.org/markup-compatibility/2006" xmlns:a14="http://schemas.microsoft.com/office/drawing/2010/main">
        <mc:Choice Requires="a14">
          <p:sp>
            <p:nvSpPr>
              <p:cNvPr id="35" name="Rectangle 34"/>
              <p:cNvSpPr/>
              <p:nvPr/>
            </p:nvSpPr>
            <p:spPr>
              <a:xfrm>
                <a:off x="6467359" y="3991711"/>
                <a:ext cx="132965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𝑎</m:t>
                              </m:r>
                            </m:e>
                            <m:sub>
                              <m:r>
                                <a:rPr lang="en-US" b="0" i="1" smtClean="0">
                                  <a:solidFill>
                                    <a:schemeClr val="tx1"/>
                                  </a:solidFill>
                                  <a:latin typeface="Cambria Math"/>
                                </a:rPr>
                                <m:t>1</m:t>
                              </m:r>
                            </m:sub>
                          </m:sSub>
                          <m:r>
                            <a:rPr lang="en-US" b="0" i="1" smtClean="0">
                              <a:solidFill>
                                <a:schemeClr val="tx1"/>
                              </a:solidFill>
                              <a:latin typeface="Cambria Math"/>
                            </a:rPr>
                            <m:t>𝐾</m:t>
                          </m:r>
                        </m:e>
                        <m:sub>
                          <m:r>
                            <a:rPr lang="en-US" b="0" i="1" smtClean="0">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m:oMathPara>
                </a14:m>
                <a:endParaRPr lang="en-US" dirty="0">
                  <a:solidFill>
                    <a:schemeClr val="tx1"/>
                  </a:solidFill>
                </a:endParaRPr>
              </a:p>
            </p:txBody>
          </p:sp>
        </mc:Choice>
        <mc:Fallback xmlns="">
          <p:sp>
            <p:nvSpPr>
              <p:cNvPr id="35" name="Rectangle 34"/>
              <p:cNvSpPr>
                <a:spLocks noRot="1" noChangeAspect="1" noMove="1" noResize="1" noEditPoints="1" noAdjustHandles="1" noChangeArrowheads="1" noChangeShapeType="1" noTextEdit="1"/>
              </p:cNvSpPr>
              <p:nvPr/>
            </p:nvSpPr>
            <p:spPr>
              <a:xfrm>
                <a:off x="6467359" y="3991711"/>
                <a:ext cx="1329659" cy="461665"/>
              </a:xfrm>
              <a:prstGeom prst="rect">
                <a:avLst/>
              </a:prstGeom>
              <a:blipFill rotWithShape="0">
                <a:blip r:embed="rId8"/>
                <a:stretch>
                  <a:fillRect/>
                </a:stretch>
              </a:blipFill>
            </p:spPr>
            <p:txBody>
              <a:bodyPr/>
              <a:lstStyle/>
              <a:p>
                <a:r>
                  <a:rPr lang="en-US">
                    <a:noFill/>
                  </a:rPr>
                  <a:t> </a:t>
                </a:r>
              </a:p>
            </p:txBody>
          </p:sp>
        </mc:Fallback>
      </mc:AlternateContent>
      <p:sp>
        <p:nvSpPr>
          <p:cNvPr id="49" name="Rectangle 48"/>
          <p:cNvSpPr>
            <a:spLocks noChangeAspect="1"/>
          </p:cNvSpPr>
          <p:nvPr/>
        </p:nvSpPr>
        <p:spPr bwMode="auto">
          <a:xfrm rot="1500000">
            <a:off x="8008842" y="2330551"/>
            <a:ext cx="843280" cy="477520"/>
          </a:xfrm>
          <a:prstGeom prst="rect">
            <a:avLst/>
          </a:prstGeom>
          <a:solidFill>
            <a:srgbClr val="00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effectLst/>
              <a:latin typeface="Garamond" pitchFamily="18" charset="0"/>
              <a:cs typeface="Times New Roman" pitchFamily="18" charset="0"/>
            </a:endParaRPr>
          </a:p>
        </p:txBody>
      </p:sp>
      <p:sp>
        <p:nvSpPr>
          <p:cNvPr id="37" name="Rectangle 36"/>
          <p:cNvSpPr>
            <a:spLocks noChangeAspect="1"/>
          </p:cNvSpPr>
          <p:nvPr/>
        </p:nvSpPr>
        <p:spPr bwMode="auto">
          <a:xfrm rot="1500000">
            <a:off x="8012617" y="3948799"/>
            <a:ext cx="843280" cy="477520"/>
          </a:xfrm>
          <a:prstGeom prst="rect">
            <a:avLst/>
          </a:prstGeom>
          <a:solidFill>
            <a:srgbClr val="92D05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a:ln>
                <a:noFill/>
              </a:ln>
              <a:effectLst/>
              <a:latin typeface="Garamond"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Rectangle 1"/>
              <p:cNvSpPr/>
              <p:nvPr/>
            </p:nvSpPr>
            <p:spPr>
              <a:xfrm>
                <a:off x="2720248" y="5116006"/>
                <a:ext cx="3544753"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a:rPr lang="en-US" i="1" smtClean="0">
                          <a:solidFill>
                            <a:schemeClr val="tx1"/>
                          </a:solidFill>
                          <a:latin typeface="Cambria Math"/>
                        </a:rPr>
                        <m:t>𝐻</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𝑎</m:t>
                                  </m:r>
                                </m:e>
                                <m:sub>
                                  <m:r>
                                    <a:rPr lang="en-US" i="1">
                                      <a:solidFill>
                                        <a:schemeClr val="tx1"/>
                                      </a:solidFill>
                                      <a:latin typeface="Cambria Math"/>
                                    </a:rPr>
                                    <m:t>1</m:t>
                                  </m:r>
                                </m:sub>
                              </m:sSub>
                              <m:r>
                                <a:rPr lang="en-US" i="1">
                                  <a:solidFill>
                                    <a:schemeClr val="tx1"/>
                                  </a:solidFill>
                                  <a:latin typeface="Cambria Math"/>
                                </a:rPr>
                                <m:t>𝑓</m:t>
                              </m:r>
                            </m:e>
                            <m:sub>
                              <m:r>
                                <a:rPr lang="en-US" i="1">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e>
                      </m:d>
                      <m:r>
                        <a:rPr lang="en-US" b="0" i="1" smtClean="0">
                          <a:solidFill>
                            <a:schemeClr val="tx1"/>
                          </a:solidFill>
                          <a:latin typeface="Cambria Math"/>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𝑎</m:t>
                          </m:r>
                        </m:e>
                        <m:sub>
                          <m:r>
                            <a:rPr lang="en-US" i="1">
                              <a:solidFill>
                                <a:schemeClr val="tx1"/>
                              </a:solidFill>
                              <a:latin typeface="Cambria Math"/>
                            </a:rPr>
                            <m:t>1</m:t>
                          </m:r>
                        </m:sub>
                      </m:sSub>
                      <m:r>
                        <a:rPr lang="en-US" i="1">
                          <a:solidFill>
                            <a:schemeClr val="tx1"/>
                          </a:solidFill>
                          <a:latin typeface="Cambria Math"/>
                        </a:rPr>
                        <m:t>𝐻</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a:rPr lang="en-US" i="1">
                                  <a:solidFill>
                                    <a:schemeClr val="tx1"/>
                                  </a:solidFill>
                                  <a:latin typeface="Cambria Math"/>
                                </a:rPr>
                                <m:t>𝑓</m:t>
                              </m:r>
                            </m:e>
                            <m:sub>
                              <m:r>
                                <a:rPr lang="en-US" i="1">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e>
                      </m:d>
                    </m:oMath>
                  </m:oMathPara>
                </a14:m>
                <a:endParaRPr lang="en-US" i="1" dirty="0">
                  <a:solidFill>
                    <a:schemeClr val="tx1"/>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2720248" y="5116006"/>
                <a:ext cx="3544753" cy="461665"/>
              </a:xfrm>
              <a:prstGeom prst="rect">
                <a:avLst/>
              </a:prstGeom>
              <a:blipFill rotWithShape="0">
                <a:blip r:embed="rId9"/>
                <a:stretch>
                  <a:fillRect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14"/>
              <p:cNvSpPr>
                <a:spLocks noChangeArrowheads="1"/>
              </p:cNvSpPr>
              <p:nvPr/>
            </p:nvSpPr>
            <p:spPr bwMode="auto">
              <a:xfrm>
                <a:off x="355762" y="975355"/>
                <a:ext cx="8471209"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Aft>
                    <a:spcPts val="1200"/>
                  </a:spcAft>
                </a:pPr>
                <a:r>
                  <a:rPr lang="en-US" dirty="0">
                    <a:solidFill>
                      <a:schemeClr val="tx1"/>
                    </a:solidFill>
                  </a:rPr>
                  <a:t>For an operator </a:t>
                </a:r>
                <a:r>
                  <a:rPr lang="en-US" i="1" dirty="0">
                    <a:solidFill>
                      <a:schemeClr val="tx1"/>
                    </a:solidFill>
                  </a:rPr>
                  <a:t>H</a:t>
                </a:r>
                <a:r>
                  <a:rPr lang="en-US" dirty="0">
                    <a:solidFill>
                      <a:schemeClr val="tx1"/>
                    </a:solidFill>
                  </a:rPr>
                  <a:t> to be a </a:t>
                </a:r>
                <a:r>
                  <a:rPr lang="en-US" b="1" dirty="0">
                    <a:solidFill>
                      <a:schemeClr val="tx1"/>
                    </a:solidFill>
                  </a:rPr>
                  <a:t>linear</a:t>
                </a:r>
                <a:r>
                  <a:rPr lang="en-US" dirty="0">
                    <a:solidFill>
                      <a:schemeClr val="tx1"/>
                    </a:solidFill>
                  </a:rPr>
                  <a:t> operator, for a class of inputs {</a:t>
                </a:r>
                <a14:m>
                  <m:oMath xmlns:m="http://schemas.openxmlformats.org/officeDocument/2006/math">
                    <m:r>
                      <a:rPr lang="en-US" i="1">
                        <a:solidFill>
                          <a:schemeClr val="tx1"/>
                        </a:solidFill>
                        <a:latin typeface="Cambria Math"/>
                      </a:rPr>
                      <m:t>𝑓</m:t>
                    </m:r>
                    <m:d>
                      <m:dPr>
                        <m:ctrlPr>
                          <a:rPr lang="en-US" i="1">
                            <a:solidFill>
                              <a:schemeClr val="tx1"/>
                            </a:solidFill>
                            <a:latin typeface="Cambria Math" panose="02040503050406030204" pitchFamily="18" charset="0"/>
                          </a:rPr>
                        </m:ctrlPr>
                      </m:dPr>
                      <m:e>
                        <m:r>
                          <a:rPr lang="en-US" i="1">
                            <a:solidFill>
                              <a:schemeClr val="tx1"/>
                            </a:solidFill>
                            <a:latin typeface="Cambria Math"/>
                          </a:rPr>
                          <m:t>𝑥</m:t>
                        </m:r>
                      </m:e>
                    </m:d>
                  </m:oMath>
                </a14:m>
                <a:r>
                  <a:rPr lang="en-US" dirty="0">
                    <a:solidFill>
                      <a:schemeClr val="tx1"/>
                    </a:solidFill>
                  </a:rPr>
                  <a:t>} we must have</a:t>
                </a:r>
              </a:p>
            </p:txBody>
          </p:sp>
        </mc:Choice>
        <mc:Fallback xmlns="">
          <p:sp>
            <p:nvSpPr>
              <p:cNvPr id="24" name="Rectangle 14"/>
              <p:cNvSpPr>
                <a:spLocks noRot="1" noChangeAspect="1" noMove="1" noResize="1" noEditPoints="1" noAdjustHandles="1" noChangeArrowheads="1" noChangeShapeType="1" noTextEdit="1"/>
              </p:cNvSpPr>
              <p:nvPr/>
            </p:nvSpPr>
            <p:spPr bwMode="auto">
              <a:xfrm>
                <a:off x="355762" y="975355"/>
                <a:ext cx="8471209" cy="830997"/>
              </a:xfrm>
              <a:prstGeom prst="rect">
                <a:avLst/>
              </a:prstGeom>
              <a:blipFill rotWithShape="0">
                <a:blip r:embed="rId10"/>
                <a:stretch>
                  <a:fillRect l="-1079" t="-5882" b="-1617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p:sp>
        <p:nvSpPr>
          <p:cNvPr id="25" name="Rectangle 24"/>
          <p:cNvSpPr/>
          <p:nvPr/>
        </p:nvSpPr>
        <p:spPr>
          <a:xfrm>
            <a:off x="4543720" y="6347609"/>
            <a:ext cx="4594853" cy="461665"/>
          </a:xfrm>
          <a:prstGeom prst="rect">
            <a:avLst/>
          </a:prstGeom>
        </p:spPr>
        <p:txBody>
          <a:bodyPr wrap="square">
            <a:spAutoFit/>
          </a:bodyPr>
          <a:lstStyle/>
          <a:p>
            <a:pPr lvl="1">
              <a:spcAft>
                <a:spcPts val="1200"/>
              </a:spcAft>
            </a:pPr>
            <a:r>
              <a:rPr lang="en-US" dirty="0"/>
              <a:t>Adapted from Xavier Intes’ PPT</a:t>
            </a:r>
          </a:p>
        </p:txBody>
      </p:sp>
      <p:sp>
        <p:nvSpPr>
          <p:cNvPr id="19" name="Title 1"/>
          <p:cNvSpPr txBox="1">
            <a:spLocks/>
          </p:cNvSpPr>
          <p:nvPr/>
        </p:nvSpPr>
        <p:spPr>
          <a:xfrm>
            <a:off x="152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a:r>
              <a:rPr lang="en-US" sz="4000" b="1" kern="0" dirty="0"/>
              <a:t>Homogeneity</a:t>
            </a:r>
          </a:p>
        </p:txBody>
      </p:sp>
    </p:spTree>
    <p:extLst>
      <p:ext uri="{BB962C8B-B14F-4D97-AF65-F5344CB8AC3E}">
        <p14:creationId xmlns:p14="http://schemas.microsoft.com/office/powerpoint/2010/main" val="3110856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608785" y="1629546"/>
          <a:ext cx="5711868" cy="3771900"/>
        </p:xfrm>
        <a:graphic>
          <a:graphicData uri="http://schemas.openxmlformats.org/drawingml/2006/table">
            <a:tbl>
              <a:tblPr firstRow="1" bandRow="1"/>
              <a:tblGrid>
                <a:gridCol w="656045">
                  <a:extLst>
                    <a:ext uri="{9D8B030D-6E8A-4147-A177-3AD203B41FA5}">
                      <a16:colId xmlns:a16="http://schemas.microsoft.com/office/drawing/2014/main" val="20001"/>
                    </a:ext>
                  </a:extLst>
                </a:gridCol>
                <a:gridCol w="2289026">
                  <a:extLst>
                    <a:ext uri="{9D8B030D-6E8A-4147-A177-3AD203B41FA5}">
                      <a16:colId xmlns:a16="http://schemas.microsoft.com/office/drawing/2014/main" val="20002"/>
                    </a:ext>
                  </a:extLst>
                </a:gridCol>
                <a:gridCol w="613259">
                  <a:extLst>
                    <a:ext uri="{9D8B030D-6E8A-4147-A177-3AD203B41FA5}">
                      <a16:colId xmlns:a16="http://schemas.microsoft.com/office/drawing/2014/main" val="20003"/>
                    </a:ext>
                  </a:extLst>
                </a:gridCol>
                <a:gridCol w="2153538">
                  <a:extLst>
                    <a:ext uri="{9D8B030D-6E8A-4147-A177-3AD203B41FA5}">
                      <a16:colId xmlns:a16="http://schemas.microsoft.com/office/drawing/2014/main" val="20004"/>
                    </a:ext>
                  </a:extLst>
                </a:gridCol>
              </a:tblGrid>
              <a:tr h="251460">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200" dirty="0">
                          <a:solidFill>
                            <a:schemeClr val="tx1"/>
                          </a:solidFill>
                          <a:latin typeface="Arial" panose="020B0604020202020204" pitchFamily="34" charset="0"/>
                          <a:cs typeface="Arial" panose="020B0604020202020204" pitchFamily="34" charset="0"/>
                        </a:rPr>
                        <a:t>Tue</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200" dirty="0">
                          <a:solidFill>
                            <a:schemeClr val="tx1"/>
                          </a:solidFill>
                          <a:latin typeface="Arial" panose="020B0604020202020204" pitchFamily="34" charset="0"/>
                          <a:cs typeface="Arial" panose="020B0604020202020204" pitchFamily="34" charset="0"/>
                        </a:rPr>
                        <a:t>Topic</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200" dirty="0">
                          <a:solidFill>
                            <a:schemeClr val="tx1"/>
                          </a:solidFill>
                          <a:latin typeface="Arial" panose="020B0604020202020204" pitchFamily="34" charset="0"/>
                          <a:cs typeface="Arial" panose="020B0604020202020204" pitchFamily="34" charset="0"/>
                        </a:rPr>
                        <a:t>Fri</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200" dirty="0">
                          <a:solidFill>
                            <a:schemeClr val="tx1"/>
                          </a:solidFill>
                          <a:latin typeface="Arial" panose="020B0604020202020204" pitchFamily="34" charset="0"/>
                          <a:cs typeface="Arial" panose="020B0604020202020204" pitchFamily="34" charset="0"/>
                        </a:rPr>
                        <a:t>Topic</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chemeClr val="bg1"/>
                          </a:solidFill>
                          <a:latin typeface="Arial" panose="020B0604020202020204" pitchFamily="34" charset="0"/>
                          <a:cs typeface="Arial" panose="020B0604020202020204" pitchFamily="34" charset="0"/>
                        </a:rPr>
                        <a:t>1</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trike="noStrike" spc="-10" dirty="0">
                          <a:solidFill>
                            <a:schemeClr val="bg1"/>
                          </a:solidFill>
                          <a:latin typeface="Arial" panose="020B0604020202020204" pitchFamily="34" charset="0"/>
                          <a:cs typeface="Arial" panose="020B0604020202020204" pitchFamily="34" charset="0"/>
                        </a:rPr>
                        <a:t>I</a:t>
                      </a:r>
                      <a:r>
                        <a:rPr lang="en-US" sz="1200" b="1" strike="noStrike" spc="-5" dirty="0">
                          <a:solidFill>
                            <a:schemeClr val="bg1"/>
                          </a:solidFill>
                          <a:latin typeface="Arial" panose="020B0604020202020204" pitchFamily="34" charset="0"/>
                          <a:cs typeface="Arial" panose="020B0604020202020204" pitchFamily="34" charset="0"/>
                        </a:rPr>
                        <a:t>ntro</a:t>
                      </a:r>
                      <a:r>
                        <a:rPr lang="en-US" sz="1200" b="1" strike="noStrike" spc="5" dirty="0">
                          <a:solidFill>
                            <a:schemeClr val="bg1"/>
                          </a:solidFill>
                          <a:latin typeface="Arial" panose="020B0604020202020204" pitchFamily="34" charset="0"/>
                          <a:cs typeface="Arial" panose="020B0604020202020204" pitchFamily="34" charset="0"/>
                        </a:rPr>
                        <a:t>d</a:t>
                      </a:r>
                      <a:r>
                        <a:rPr lang="en-US" sz="1200" b="1" strike="noStrike" spc="-10" dirty="0">
                          <a:solidFill>
                            <a:schemeClr val="bg1"/>
                          </a:solidFill>
                          <a:latin typeface="Arial" panose="020B0604020202020204" pitchFamily="34" charset="0"/>
                          <a:cs typeface="Arial" panose="020B0604020202020204" pitchFamily="34" charset="0"/>
                        </a:rPr>
                        <a:t>u</a:t>
                      </a:r>
                      <a:r>
                        <a:rPr lang="en-US" sz="1200" b="1" strike="noStrike" dirty="0">
                          <a:solidFill>
                            <a:schemeClr val="bg1"/>
                          </a:solidFill>
                          <a:latin typeface="Arial" panose="020B0604020202020204" pitchFamily="34" charset="0"/>
                          <a:cs typeface="Arial" panose="020B0604020202020204" pitchFamily="34" charset="0"/>
                        </a:rPr>
                        <a:t>ction</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chemeClr val="bg1"/>
                          </a:solidFill>
                          <a:latin typeface="Arial" panose="020B0604020202020204" pitchFamily="34" charset="0"/>
                          <a:cs typeface="Arial" panose="020B0604020202020204" pitchFamily="34" charset="0"/>
                        </a:rPr>
                        <a:t>2</a:t>
                      </a: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trike="noStrike" spc="0" dirty="0">
                          <a:solidFill>
                            <a:schemeClr val="bg1"/>
                          </a:solidFill>
                          <a:latin typeface="Arial" panose="020B0604020202020204" pitchFamily="34" charset="0"/>
                          <a:cs typeface="Arial" panose="020B0604020202020204" pitchFamily="34" charset="0"/>
                        </a:rPr>
                        <a:t>MatLab I (Basics)</a:t>
                      </a:r>
                      <a:endParaRPr lang="en-US" sz="1200" b="1" strike="noStrike" dirty="0">
                        <a:solidFill>
                          <a:schemeClr val="bg1"/>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1"/>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3</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dirty="0">
                          <a:solidFill>
                            <a:srgbClr val="FFFF00"/>
                          </a:solidFill>
                          <a:latin typeface="Arial" panose="020B0604020202020204" pitchFamily="34" charset="0"/>
                          <a:cs typeface="Arial" panose="020B0604020202020204" pitchFamily="34" charset="0"/>
                        </a:rPr>
                        <a:t>System</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4</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dirty="0">
                          <a:solidFill>
                            <a:srgbClr val="FFFF00"/>
                          </a:solidFill>
                          <a:latin typeface="Arial" panose="020B0604020202020204" pitchFamily="34" charset="0"/>
                          <a:cs typeface="Arial" panose="020B0604020202020204" pitchFamily="34" charset="0"/>
                        </a:rPr>
                        <a:t>Convolution</a:t>
                      </a:r>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2"/>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5</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dirty="0">
                          <a:solidFill>
                            <a:srgbClr val="FFFF00"/>
                          </a:solidFill>
                          <a:latin typeface="Arial" panose="020B0604020202020204" pitchFamily="34" charset="0"/>
                          <a:cs typeface="Arial" panose="020B0604020202020204" pitchFamily="34" charset="0"/>
                        </a:rPr>
                        <a:t>Fourier Series</a:t>
                      </a:r>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6</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0" dirty="0">
                          <a:solidFill>
                            <a:srgbClr val="FFFF00"/>
                          </a:solidFill>
                          <a:latin typeface="Arial" panose="020B0604020202020204" pitchFamily="34" charset="0"/>
                          <a:cs typeface="Arial" panose="020B0604020202020204" pitchFamily="34" charset="0"/>
                        </a:rPr>
                        <a:t>F</a:t>
                      </a:r>
                      <a:r>
                        <a:rPr lang="en-US" sz="1200" b="1" spc="-5" dirty="0">
                          <a:solidFill>
                            <a:srgbClr val="FFFF00"/>
                          </a:solidFill>
                          <a:latin typeface="Arial" panose="020B0604020202020204" pitchFamily="34" charset="0"/>
                          <a:cs typeface="Arial" panose="020B0604020202020204" pitchFamily="34" charset="0"/>
                        </a:rPr>
                        <a:t>ouri</a:t>
                      </a:r>
                      <a:r>
                        <a:rPr lang="en-US" sz="1200" b="1" spc="5" dirty="0">
                          <a:solidFill>
                            <a:srgbClr val="FFFF00"/>
                          </a:solidFill>
                          <a:latin typeface="Arial" panose="020B0604020202020204" pitchFamily="34" charset="0"/>
                          <a:cs typeface="Arial" panose="020B0604020202020204" pitchFamily="34" charset="0"/>
                        </a:rPr>
                        <a:t>e</a:t>
                      </a:r>
                      <a:r>
                        <a:rPr lang="en-US" sz="1200" b="1" dirty="0">
                          <a:solidFill>
                            <a:srgbClr val="FFFF00"/>
                          </a:solidFill>
                          <a:latin typeface="Arial" panose="020B0604020202020204" pitchFamily="34" charset="0"/>
                          <a:cs typeface="Arial" panose="020B0604020202020204" pitchFamily="34" charset="0"/>
                        </a:rPr>
                        <a:t>r</a:t>
                      </a:r>
                      <a:r>
                        <a:rPr lang="en-US" sz="1200" b="1" spc="-30" dirty="0">
                          <a:solidFill>
                            <a:srgbClr val="FFFF00"/>
                          </a:solidFill>
                          <a:latin typeface="Arial" panose="020B0604020202020204" pitchFamily="34" charset="0"/>
                          <a:cs typeface="Arial" panose="020B0604020202020204" pitchFamily="34" charset="0"/>
                        </a:rPr>
                        <a:t> </a:t>
                      </a:r>
                      <a:r>
                        <a:rPr lang="en-US" sz="1200" b="1" spc="-75" dirty="0">
                          <a:solidFill>
                            <a:srgbClr val="FFFF00"/>
                          </a:solidFill>
                          <a:latin typeface="Arial" panose="020B0604020202020204" pitchFamily="34" charset="0"/>
                          <a:cs typeface="Arial" panose="020B0604020202020204" pitchFamily="34" charset="0"/>
                        </a:rPr>
                        <a:t>T</a:t>
                      </a:r>
                      <a:r>
                        <a:rPr lang="en-US" sz="1200" b="1" spc="-5" dirty="0">
                          <a:solidFill>
                            <a:srgbClr val="FFFF00"/>
                          </a:solidFill>
                          <a:latin typeface="Arial" panose="020B0604020202020204" pitchFamily="34" charset="0"/>
                          <a:cs typeface="Arial" panose="020B0604020202020204" pitchFamily="34" charset="0"/>
                        </a:rPr>
                        <a:t>r</a:t>
                      </a:r>
                      <a:r>
                        <a:rPr lang="en-US" sz="1200" b="1" spc="5" dirty="0">
                          <a:solidFill>
                            <a:srgbClr val="FFFF00"/>
                          </a:solidFill>
                          <a:latin typeface="Arial" panose="020B0604020202020204" pitchFamily="34" charset="0"/>
                          <a:cs typeface="Arial" panose="020B0604020202020204" pitchFamily="34" charset="0"/>
                        </a:rPr>
                        <a:t>a</a:t>
                      </a:r>
                      <a:r>
                        <a:rPr lang="en-US" sz="1200" b="1" spc="-5" dirty="0">
                          <a:solidFill>
                            <a:srgbClr val="FFFF00"/>
                          </a:solidFill>
                          <a:latin typeface="Arial" panose="020B0604020202020204" pitchFamily="34" charset="0"/>
                          <a:cs typeface="Arial" panose="020B0604020202020204" pitchFamily="34" charset="0"/>
                        </a:rPr>
                        <a:t>n</a:t>
                      </a:r>
                      <a:r>
                        <a:rPr lang="en-US" sz="1200" b="1" spc="5" dirty="0">
                          <a:solidFill>
                            <a:srgbClr val="FFFF00"/>
                          </a:solidFill>
                          <a:latin typeface="Arial" panose="020B0604020202020204" pitchFamily="34" charset="0"/>
                          <a:cs typeface="Arial" panose="020B0604020202020204" pitchFamily="34" charset="0"/>
                        </a:rPr>
                        <a:t>s</a:t>
                      </a:r>
                      <a:r>
                        <a:rPr lang="en-US" sz="1200" b="1" dirty="0">
                          <a:solidFill>
                            <a:srgbClr val="FFFF00"/>
                          </a:solidFill>
                          <a:latin typeface="Arial" panose="020B0604020202020204" pitchFamily="34" charset="0"/>
                          <a:cs typeface="Arial" panose="020B0604020202020204" pitchFamily="34" charset="0"/>
                        </a:rPr>
                        <a:t>f</a:t>
                      </a:r>
                      <a:r>
                        <a:rPr lang="en-US" sz="1200" b="1" spc="5" dirty="0">
                          <a:solidFill>
                            <a:srgbClr val="FFFF00"/>
                          </a:solidFill>
                          <a:latin typeface="Arial" panose="020B0604020202020204" pitchFamily="34" charset="0"/>
                          <a:cs typeface="Arial" panose="020B0604020202020204" pitchFamily="34" charset="0"/>
                        </a:rPr>
                        <a:t>o</a:t>
                      </a:r>
                      <a:r>
                        <a:rPr lang="en-US" sz="1200" b="1" spc="45" dirty="0">
                          <a:solidFill>
                            <a:srgbClr val="FFFF00"/>
                          </a:solidFill>
                          <a:latin typeface="Arial" panose="020B0604020202020204" pitchFamily="34" charset="0"/>
                          <a:cs typeface="Arial" panose="020B0604020202020204" pitchFamily="34" charset="0"/>
                        </a:rPr>
                        <a:t>r</a:t>
                      </a:r>
                      <a:r>
                        <a:rPr lang="en-US" sz="1200" b="1" dirty="0">
                          <a:solidFill>
                            <a:srgbClr val="FFFF00"/>
                          </a:solidFill>
                          <a:latin typeface="Arial" panose="020B0604020202020204" pitchFamily="34" charset="0"/>
                          <a:cs typeface="Arial" panose="020B0604020202020204" pitchFamily="34" charset="0"/>
                        </a:rPr>
                        <a:t>m</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3"/>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7</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dirty="0">
                          <a:solidFill>
                            <a:srgbClr val="FFFF00"/>
                          </a:solidFill>
                          <a:latin typeface="Arial" panose="020B0604020202020204" pitchFamily="34" charset="0"/>
                          <a:cs typeface="Arial" panose="020B0604020202020204" pitchFamily="34" charset="0"/>
                        </a:rPr>
                        <a:t>Signal Processing</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8</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dirty="0">
                          <a:solidFill>
                            <a:srgbClr val="FFFF00"/>
                          </a:solidFill>
                          <a:latin typeface="Arial" panose="020B0604020202020204" pitchFamily="34" charset="0"/>
                          <a:cs typeface="Arial" panose="020B0604020202020204" pitchFamily="34" charset="0"/>
                        </a:rPr>
                        <a:t>Discrete FT &amp; FFT</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4"/>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chemeClr val="bg1"/>
                          </a:solidFill>
                          <a:latin typeface="Arial" panose="020B0604020202020204" pitchFamily="34" charset="0"/>
                          <a:cs typeface="Arial" panose="020B0604020202020204" pitchFamily="34" charset="0"/>
                        </a:rPr>
                        <a:t>9</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dirty="0">
                          <a:solidFill>
                            <a:schemeClr val="bg1"/>
                          </a:solidFill>
                          <a:latin typeface="Arial" panose="020B0604020202020204" pitchFamily="34" charset="0"/>
                          <a:cs typeface="Arial" panose="020B0604020202020204" pitchFamily="34" charset="0"/>
                        </a:rPr>
                        <a:t>MatLab</a:t>
                      </a:r>
                      <a:r>
                        <a:rPr lang="en-US" sz="1200" b="1" spc="-5" baseline="0" dirty="0">
                          <a:solidFill>
                            <a:schemeClr val="bg1"/>
                          </a:solidFill>
                          <a:latin typeface="Arial" panose="020B0604020202020204" pitchFamily="34" charset="0"/>
                          <a:cs typeface="Arial" panose="020B0604020202020204" pitchFamily="34" charset="0"/>
                        </a:rPr>
                        <a:t> II (Homework)</a:t>
                      </a:r>
                      <a:endParaRPr lang="en-US" sz="1200" b="1" dirty="0">
                        <a:solidFill>
                          <a:schemeClr val="bg1"/>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10</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0" dirty="0">
                          <a:solidFill>
                            <a:srgbClr val="FFFF00"/>
                          </a:solidFill>
                          <a:latin typeface="Arial" panose="020B0604020202020204" pitchFamily="34" charset="0"/>
                          <a:cs typeface="Arial" panose="020B0604020202020204" pitchFamily="34" charset="0"/>
                        </a:rPr>
                        <a:t>Network</a:t>
                      </a:r>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5"/>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200" b="1" dirty="0">
                        <a:solidFill>
                          <a:schemeClr val="bg1"/>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dirty="0">
                          <a:solidFill>
                            <a:schemeClr val="bg1"/>
                          </a:solidFill>
                          <a:latin typeface="Arial" panose="020B0604020202020204" pitchFamily="34" charset="0"/>
                          <a:cs typeface="Arial" panose="020B0604020202020204" pitchFamily="34" charset="0"/>
                        </a:rPr>
                        <a:t>E</a:t>
                      </a:r>
                      <a:r>
                        <a:rPr lang="en-US" sz="1200" b="1" spc="5" dirty="0">
                          <a:solidFill>
                            <a:schemeClr val="bg1"/>
                          </a:solidFill>
                          <a:latin typeface="Arial" panose="020B0604020202020204" pitchFamily="34" charset="0"/>
                          <a:cs typeface="Arial" panose="020B0604020202020204" pitchFamily="34" charset="0"/>
                        </a:rPr>
                        <a:t>x</a:t>
                      </a:r>
                      <a:r>
                        <a:rPr lang="en-US" sz="1200" b="1" dirty="0">
                          <a:solidFill>
                            <a:schemeClr val="bg1"/>
                          </a:solidFill>
                          <a:latin typeface="Arial" panose="020B0604020202020204" pitchFamily="34" charset="0"/>
                          <a:cs typeface="Arial" panose="020B0604020202020204" pitchFamily="34" charset="0"/>
                        </a:rPr>
                        <a:t>am</a:t>
                      </a:r>
                      <a:r>
                        <a:rPr lang="en-US" sz="1200" b="1" spc="-10" dirty="0">
                          <a:solidFill>
                            <a:schemeClr val="bg1"/>
                          </a:solidFill>
                          <a:latin typeface="Arial" panose="020B0604020202020204" pitchFamily="34" charset="0"/>
                          <a:cs typeface="Arial" panose="020B0604020202020204" pitchFamily="34" charset="0"/>
                        </a:rPr>
                        <a:t> </a:t>
                      </a:r>
                      <a:r>
                        <a:rPr lang="en-US" sz="1200" b="1" spc="-5" dirty="0">
                          <a:solidFill>
                            <a:schemeClr val="bg1"/>
                          </a:solidFill>
                          <a:latin typeface="Arial" panose="020B0604020202020204" pitchFamily="34" charset="0"/>
                          <a:cs typeface="Arial" panose="020B0604020202020204" pitchFamily="34" charset="0"/>
                        </a:rPr>
                        <a:t>I</a:t>
                      </a:r>
                      <a:endParaRPr lang="en-US" sz="1200" b="1" dirty="0">
                        <a:solidFill>
                          <a:schemeClr val="bg1"/>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6"/>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11</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FF00"/>
                          </a:solidFill>
                          <a:latin typeface="Arial" panose="020B0604020202020204" pitchFamily="34" charset="0"/>
                          <a:cs typeface="Arial" panose="020B0604020202020204" pitchFamily="34" charset="0"/>
                        </a:rPr>
                        <a:t>Quality &amp; Performance</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12</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dirty="0">
                          <a:solidFill>
                            <a:srgbClr val="FFFF00"/>
                          </a:solidFill>
                          <a:latin typeface="Arial" panose="020B0604020202020204" pitchFamily="34" charset="0"/>
                          <a:cs typeface="Arial" panose="020B0604020202020204" pitchFamily="34" charset="0"/>
                        </a:rPr>
                        <a:t>X-ray &amp; Radiography</a:t>
                      </a:r>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7"/>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13</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FF00"/>
                          </a:solidFill>
                          <a:latin typeface="Arial" panose="020B0604020202020204" pitchFamily="34" charset="0"/>
                          <a:cs typeface="Arial" panose="020B0604020202020204" pitchFamily="34" charset="0"/>
                        </a:rPr>
                        <a:t>CT Reconstruction</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14</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FFFF00"/>
                          </a:solidFill>
                          <a:latin typeface="Arial" panose="020B0604020202020204" pitchFamily="34" charset="0"/>
                          <a:cs typeface="Arial" panose="020B0604020202020204" pitchFamily="34" charset="0"/>
                        </a:rPr>
                        <a:t>CT Scanner</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8"/>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chemeClr val="bg1"/>
                          </a:solidFill>
                          <a:latin typeface="Arial" panose="020B0604020202020204" pitchFamily="34" charset="0"/>
                          <a:cs typeface="Arial" panose="020B0604020202020204" pitchFamily="34" charset="0"/>
                        </a:rPr>
                        <a:t>15</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dirty="0">
                          <a:solidFill>
                            <a:schemeClr val="bg1"/>
                          </a:solidFill>
                          <a:latin typeface="Arial" panose="020B0604020202020204" pitchFamily="34" charset="0"/>
                          <a:cs typeface="Arial" panose="020B0604020202020204" pitchFamily="34" charset="0"/>
                        </a:rPr>
                        <a:t>MatLab III (CT)</a:t>
                      </a:r>
                      <a:endParaRPr lang="en-US" sz="1200" b="1" dirty="0">
                        <a:solidFill>
                          <a:schemeClr val="bg1"/>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16</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spc="-5" dirty="0">
                          <a:solidFill>
                            <a:srgbClr val="FFFF00"/>
                          </a:solidFill>
                          <a:latin typeface="Arial" panose="020B0604020202020204" pitchFamily="34" charset="0"/>
                          <a:cs typeface="Arial" panose="020B0604020202020204" pitchFamily="34" charset="0"/>
                        </a:rPr>
                        <a:t>Nuclear Physics</a:t>
                      </a:r>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9"/>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17</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dirty="0">
                          <a:solidFill>
                            <a:srgbClr val="FFFF00"/>
                          </a:solidFill>
                          <a:latin typeface="Arial" panose="020B0604020202020204" pitchFamily="34" charset="0"/>
                          <a:cs typeface="Arial" panose="020B0604020202020204" pitchFamily="34" charset="0"/>
                        </a:rPr>
                        <a:t>PET &amp; SPECT</a:t>
                      </a:r>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18</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dirty="0">
                          <a:solidFill>
                            <a:srgbClr val="FFFF00"/>
                          </a:solidFill>
                          <a:latin typeface="Arial" panose="020B0604020202020204" pitchFamily="34" charset="0"/>
                          <a:cs typeface="Arial" panose="020B0604020202020204" pitchFamily="34" charset="0"/>
                        </a:rPr>
                        <a:t>MRI</a:t>
                      </a:r>
                      <a:r>
                        <a:rPr lang="en-US" sz="1200" b="1" baseline="0" dirty="0">
                          <a:solidFill>
                            <a:srgbClr val="FFFF00"/>
                          </a:solidFill>
                          <a:latin typeface="Arial" panose="020B0604020202020204" pitchFamily="34" charset="0"/>
                          <a:cs typeface="Arial" panose="020B0604020202020204" pitchFamily="34" charset="0"/>
                        </a:rPr>
                        <a:t> I</a:t>
                      </a:r>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0"/>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200" b="1" dirty="0">
                        <a:solidFill>
                          <a:schemeClr val="bg1"/>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dirty="0">
                          <a:solidFill>
                            <a:schemeClr val="bg1"/>
                          </a:solidFill>
                          <a:latin typeface="Arial" panose="020B0604020202020204" pitchFamily="34" charset="0"/>
                          <a:cs typeface="Arial" panose="020B0604020202020204" pitchFamily="34" charset="0"/>
                        </a:rPr>
                        <a:t>E</a:t>
                      </a:r>
                      <a:r>
                        <a:rPr lang="en-US" sz="1200" b="1" spc="5" dirty="0">
                          <a:solidFill>
                            <a:schemeClr val="bg1"/>
                          </a:solidFill>
                          <a:latin typeface="Arial" panose="020B0604020202020204" pitchFamily="34" charset="0"/>
                          <a:cs typeface="Arial" panose="020B0604020202020204" pitchFamily="34" charset="0"/>
                        </a:rPr>
                        <a:t>x</a:t>
                      </a:r>
                      <a:r>
                        <a:rPr lang="en-US" sz="1200" b="1" dirty="0">
                          <a:solidFill>
                            <a:schemeClr val="bg1"/>
                          </a:solidFill>
                          <a:latin typeface="Arial" panose="020B0604020202020204" pitchFamily="34" charset="0"/>
                          <a:cs typeface="Arial" panose="020B0604020202020204" pitchFamily="34" charset="0"/>
                        </a:rPr>
                        <a:t>am</a:t>
                      </a:r>
                      <a:r>
                        <a:rPr lang="en-US" sz="1200" b="1" spc="-10" dirty="0">
                          <a:solidFill>
                            <a:schemeClr val="bg1"/>
                          </a:solidFill>
                          <a:latin typeface="Arial" panose="020B0604020202020204" pitchFamily="34" charset="0"/>
                          <a:cs typeface="Arial" panose="020B0604020202020204" pitchFamily="34" charset="0"/>
                        </a:rPr>
                        <a:t> </a:t>
                      </a:r>
                      <a:r>
                        <a:rPr lang="en-US" sz="1200" b="1" spc="-5" dirty="0">
                          <a:solidFill>
                            <a:schemeClr val="bg1"/>
                          </a:solidFill>
                          <a:latin typeface="Arial" panose="020B0604020202020204" pitchFamily="34" charset="0"/>
                          <a:cs typeface="Arial" panose="020B0604020202020204" pitchFamily="34" charset="0"/>
                        </a:rPr>
                        <a:t>I</a:t>
                      </a:r>
                      <a:r>
                        <a:rPr lang="en-US" sz="1200" b="1" dirty="0">
                          <a:solidFill>
                            <a:schemeClr val="bg1"/>
                          </a:solidFill>
                          <a:latin typeface="Arial" panose="020B0604020202020204" pitchFamily="34" charset="0"/>
                          <a:cs typeface="Arial" panose="020B0604020202020204" pitchFamily="34" charset="0"/>
                        </a:rPr>
                        <a:t>I</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19</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dirty="0">
                          <a:solidFill>
                            <a:srgbClr val="FFFF00"/>
                          </a:solidFill>
                          <a:latin typeface="Arial" panose="020B0604020202020204" pitchFamily="34" charset="0"/>
                          <a:cs typeface="Arial" panose="020B0604020202020204" pitchFamily="34" charset="0"/>
                        </a:rPr>
                        <a:t>MRI II</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1"/>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20</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dirty="0">
                          <a:solidFill>
                            <a:srgbClr val="FFFF00"/>
                          </a:solidFill>
                          <a:latin typeface="Arial" panose="020B0604020202020204" pitchFamily="34" charset="0"/>
                          <a:cs typeface="Arial" panose="020B0604020202020204" pitchFamily="34" charset="0"/>
                        </a:rPr>
                        <a:t>MRI III</a:t>
                      </a:r>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21</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dirty="0">
                          <a:solidFill>
                            <a:srgbClr val="FFFF00"/>
                          </a:solidFill>
                          <a:latin typeface="Arial" panose="020B0604020202020204" pitchFamily="34" charset="0"/>
                          <a:cs typeface="Arial" panose="020B0604020202020204" pitchFamily="34" charset="0"/>
                        </a:rPr>
                        <a:t>Ultrasound I</a:t>
                      </a:r>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2"/>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22</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baseline="0" dirty="0">
                          <a:solidFill>
                            <a:srgbClr val="FFFF00"/>
                          </a:solidFill>
                          <a:latin typeface="Arial" panose="020B0604020202020204" pitchFamily="34" charset="0"/>
                          <a:cs typeface="Arial" panose="020B0604020202020204" pitchFamily="34" charset="0"/>
                        </a:rPr>
                        <a:t> </a:t>
                      </a:r>
                      <a:r>
                        <a:rPr lang="en-US" sz="1200" b="1" spc="-5" dirty="0">
                          <a:solidFill>
                            <a:srgbClr val="FFFF00"/>
                          </a:solidFill>
                          <a:latin typeface="Arial" panose="020B0604020202020204" pitchFamily="34" charset="0"/>
                          <a:cs typeface="Arial" panose="020B0604020202020204" pitchFamily="34" charset="0"/>
                        </a:rPr>
                        <a:t>Ultrasound</a:t>
                      </a:r>
                      <a:r>
                        <a:rPr lang="en-US" sz="1200" b="1" spc="0" baseline="0" dirty="0">
                          <a:solidFill>
                            <a:srgbClr val="FFFF00"/>
                          </a:solidFill>
                          <a:latin typeface="Arial" panose="020B0604020202020204" pitchFamily="34" charset="0"/>
                          <a:cs typeface="Arial" panose="020B0604020202020204" pitchFamily="34" charset="0"/>
                        </a:rPr>
                        <a:t> II</a:t>
                      </a:r>
                      <a:endParaRPr lang="en-US" sz="1200" b="1" dirty="0">
                        <a:solidFill>
                          <a:srgbClr val="FFFF00"/>
                        </a:solidFill>
                        <a:latin typeface="Arial" panose="020B0604020202020204" pitchFamily="34" charset="0"/>
                        <a:cs typeface="Arial" panose="020B0604020202020204" pitchFamily="34"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rgbClr val="FFFF00"/>
                          </a:solidFill>
                          <a:latin typeface="Arial" panose="020B0604020202020204" pitchFamily="34" charset="0"/>
                          <a:cs typeface="Arial" panose="020B0604020202020204" pitchFamily="34" charset="0"/>
                        </a:rPr>
                        <a:t>23</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dirty="0">
                          <a:solidFill>
                            <a:srgbClr val="FFFF00"/>
                          </a:solidFill>
                          <a:latin typeface="Arial" panose="020B0604020202020204" pitchFamily="34" charset="0"/>
                          <a:cs typeface="Arial" panose="020B0604020202020204" pitchFamily="34" charset="0"/>
                        </a:rPr>
                        <a:t>Opt</a:t>
                      </a:r>
                      <a:r>
                        <a:rPr lang="en-US" sz="1200" b="1" dirty="0">
                          <a:solidFill>
                            <a:srgbClr val="FFFF00"/>
                          </a:solidFill>
                          <a:latin typeface="Arial" panose="020B0604020202020204" pitchFamily="34" charset="0"/>
                          <a:cs typeface="Arial" panose="020B0604020202020204" pitchFamily="34" charset="0"/>
                        </a:rPr>
                        <a:t>ical</a:t>
                      </a:r>
                      <a:r>
                        <a:rPr lang="en-US" sz="1200" b="1" baseline="0" dirty="0">
                          <a:solidFill>
                            <a:srgbClr val="FFFF00"/>
                          </a:solidFill>
                          <a:latin typeface="Arial" panose="020B0604020202020204" pitchFamily="34" charset="0"/>
                          <a:cs typeface="Arial" panose="020B0604020202020204" pitchFamily="34" charset="0"/>
                        </a:rPr>
                        <a:t> Imaging</a:t>
                      </a:r>
                      <a:endParaRPr lang="en-US" sz="1200" b="1" dirty="0">
                        <a:solidFill>
                          <a:srgbClr val="FFFF00"/>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3"/>
                  </a:ext>
                </a:extLst>
              </a:tr>
              <a:tr h="251460">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200" b="1" dirty="0">
                          <a:solidFill>
                            <a:schemeClr val="bg1"/>
                          </a:solidFill>
                          <a:latin typeface="Arial" panose="020B0604020202020204" pitchFamily="34" charset="0"/>
                          <a:cs typeface="Arial" panose="020B0604020202020204" pitchFamily="34" charset="0"/>
                        </a:rPr>
                        <a:t>24</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dirty="0">
                          <a:solidFill>
                            <a:schemeClr val="bg1"/>
                          </a:solidFill>
                          <a:latin typeface="Arial" panose="020B0604020202020204" pitchFamily="34" charset="0"/>
                          <a:cs typeface="Arial" panose="020B0604020202020204" pitchFamily="34" charset="0"/>
                        </a:rPr>
                        <a:t> Deep Imaging</a:t>
                      </a:r>
                      <a:endParaRPr lang="en-US" sz="1200" b="1" dirty="0">
                        <a:solidFill>
                          <a:schemeClr val="bg1"/>
                        </a:solidFill>
                        <a:latin typeface="Arial" panose="020B0604020202020204" pitchFamily="34" charset="0"/>
                        <a:cs typeface="Arial" panose="020B0604020202020204" pitchFamily="34"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200" b="1" dirty="0">
                        <a:solidFill>
                          <a:schemeClr val="bg1"/>
                        </a:solidFill>
                        <a:latin typeface="Arial" panose="020B0604020202020204" pitchFamily="34" charset="0"/>
                        <a:cs typeface="Arial" panose="020B0604020202020204" pitchFamily="34" charset="0"/>
                      </a:endParaRP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b="1" spc="-5" dirty="0">
                          <a:solidFill>
                            <a:schemeClr val="bg1"/>
                          </a:solidFill>
                          <a:latin typeface="Arial" panose="020B0604020202020204" pitchFamily="34" charset="0"/>
                          <a:cs typeface="Arial" panose="020B0604020202020204" pitchFamily="34" charset="0"/>
                        </a:rPr>
                        <a:t>E</a:t>
                      </a:r>
                      <a:r>
                        <a:rPr lang="en-US" sz="1200" b="1" dirty="0">
                          <a:solidFill>
                            <a:schemeClr val="bg1"/>
                          </a:solidFill>
                          <a:latin typeface="Arial" panose="020B0604020202020204" pitchFamily="34" charset="0"/>
                          <a:cs typeface="Arial" panose="020B0604020202020204" pitchFamily="34" charset="0"/>
                        </a:rPr>
                        <a:t>xam</a:t>
                      </a:r>
                      <a:r>
                        <a:rPr lang="en-US" sz="1200" b="1" spc="-15" dirty="0">
                          <a:solidFill>
                            <a:schemeClr val="bg1"/>
                          </a:solidFill>
                          <a:latin typeface="Arial" panose="020B0604020202020204" pitchFamily="34" charset="0"/>
                          <a:cs typeface="Arial" panose="020B0604020202020204" pitchFamily="34" charset="0"/>
                        </a:rPr>
                        <a:t> </a:t>
                      </a:r>
                      <a:r>
                        <a:rPr lang="en-US" sz="1200" b="1" spc="-10" dirty="0">
                          <a:solidFill>
                            <a:schemeClr val="bg1"/>
                          </a:solidFill>
                          <a:latin typeface="Arial" panose="020B0604020202020204" pitchFamily="34" charset="0"/>
                          <a:cs typeface="Arial" panose="020B0604020202020204" pitchFamily="34" charset="0"/>
                        </a:rPr>
                        <a:t>II</a:t>
                      </a:r>
                      <a:r>
                        <a:rPr lang="en-US" sz="1200" b="1" dirty="0">
                          <a:solidFill>
                            <a:schemeClr val="bg1"/>
                          </a:solidFill>
                          <a:latin typeface="Arial" panose="020B0604020202020204" pitchFamily="34" charset="0"/>
                          <a:cs typeface="Arial" panose="020B0604020202020204" pitchFamily="34" charset="0"/>
                        </a:rPr>
                        <a:t>I</a:t>
                      </a:r>
                    </a:p>
                  </a:txBody>
                  <a:tcPr marL="68580" marR="68580" marT="34290" marB="3429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4"/>
                  </a:ext>
                </a:extLst>
              </a:tr>
            </a:tbl>
          </a:graphicData>
        </a:graphic>
      </p:graphicFrame>
      <p:sp>
        <p:nvSpPr>
          <p:cNvPr id="12" name="Title 1"/>
          <p:cNvSpPr txBox="1">
            <a:spLocks/>
          </p:cNvSpPr>
          <p:nvPr/>
        </p:nvSpPr>
        <p:spPr>
          <a:xfrm>
            <a:off x="150019" y="1049149"/>
            <a:ext cx="6629400" cy="628650"/>
          </a:xfrm>
          <a:prstGeom prst="rect">
            <a:avLst/>
          </a:prstGeom>
        </p:spPr>
        <p:txBody>
          <a:bodyPr vert="horz" lIns="68580" tIns="34290" rIns="68580" bIns="3429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en-US" sz="3000" b="1" dirty="0">
                <a:latin typeface="Arial" panose="020B0604020202020204" pitchFamily="34" charset="0"/>
                <a:cs typeface="Arial" panose="020B0604020202020204" pitchFamily="34" charset="0"/>
              </a:rPr>
              <a:t>Course Schedule</a:t>
            </a:r>
          </a:p>
        </p:txBody>
      </p:sp>
      <p:sp>
        <p:nvSpPr>
          <p:cNvPr id="13" name="Rectangle 12"/>
          <p:cNvSpPr/>
          <p:nvPr/>
        </p:nvSpPr>
        <p:spPr>
          <a:xfrm>
            <a:off x="608785" y="5464969"/>
            <a:ext cx="5711867" cy="300082"/>
          </a:xfrm>
          <a:prstGeom prst="rect">
            <a:avLst/>
          </a:prstGeom>
        </p:spPr>
        <p:txBody>
          <a:bodyPr wrap="square">
            <a:spAutoFit/>
          </a:bodyPr>
          <a:lstStyle/>
          <a:p>
            <a:pPr eaLnBrk="0" hangingPunct="0">
              <a:defRPr/>
            </a:pPr>
            <a:r>
              <a:rPr lang="en-US" sz="1350" b="1" dirty="0">
                <a:latin typeface="Arial" panose="020B0604020202020204" pitchFamily="34" charset="0"/>
                <a:cs typeface="Arial" panose="020B0604020202020204" pitchFamily="34" charset="0"/>
              </a:rPr>
              <a:t>Office Hour: Ge Tue &amp; Fri 3-4pm @ Ge’s room | </a:t>
            </a:r>
            <a:r>
              <a:rPr lang="en-US" sz="1350" dirty="0">
                <a:latin typeface="Arial" panose="020B0604020202020204" pitchFamily="34" charset="0"/>
                <a:cs typeface="Arial" panose="020B0604020202020204" pitchFamily="34" charset="0"/>
              </a:rPr>
              <a:t>wangg6@rpi.edu</a:t>
            </a:r>
          </a:p>
        </p:txBody>
      </p:sp>
    </p:spTree>
    <p:extLst>
      <p:ext uri="{BB962C8B-B14F-4D97-AF65-F5344CB8AC3E}">
        <p14:creationId xmlns:p14="http://schemas.microsoft.com/office/powerpoint/2010/main" val="2413287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Quiz: Linear or Not?</a:t>
            </a:r>
          </a:p>
        </p:txBody>
      </p:sp>
      <p:graphicFrame>
        <p:nvGraphicFramePr>
          <p:cNvPr id="6" name="Object 6"/>
          <p:cNvGraphicFramePr>
            <a:graphicFrameLocks noChangeAspect="1"/>
          </p:cNvGraphicFramePr>
          <p:nvPr>
            <p:extLst>
              <p:ext uri="{D42A27DB-BD31-4B8C-83A1-F6EECF244321}">
                <p14:modId xmlns:p14="http://schemas.microsoft.com/office/powerpoint/2010/main" val="297197683"/>
              </p:ext>
            </p:extLst>
          </p:nvPr>
        </p:nvGraphicFramePr>
        <p:xfrm>
          <a:off x="6415370" y="4146547"/>
          <a:ext cx="587919" cy="545729"/>
        </p:xfrm>
        <a:graphic>
          <a:graphicData uri="http://schemas.openxmlformats.org/presentationml/2006/ole">
            <mc:AlternateContent xmlns:mc="http://schemas.openxmlformats.org/markup-compatibility/2006">
              <mc:Choice xmlns:v="urn:schemas-microsoft-com:vml" Requires="v">
                <p:oleObj name="Equation" r:id="rId3" imgW="355320" imgH="330120" progId="Equation.DSMT4">
                  <p:embed/>
                </p:oleObj>
              </mc:Choice>
              <mc:Fallback>
                <p:oleObj name="Equation" r:id="rId3" imgW="355320" imgH="330120" progId="Equation.DSMT4">
                  <p:embed/>
                  <p:pic>
                    <p:nvPicPr>
                      <p:cNvPr id="0" name=""/>
                      <p:cNvPicPr>
                        <a:picLocks noChangeAspect="1" noChangeArrowheads="1"/>
                      </p:cNvPicPr>
                      <p:nvPr/>
                    </p:nvPicPr>
                    <p:blipFill>
                      <a:blip r:embed="rId4"/>
                      <a:srcRect/>
                      <a:stretch>
                        <a:fillRect/>
                      </a:stretch>
                    </p:blipFill>
                    <p:spPr bwMode="auto">
                      <a:xfrm>
                        <a:off x="6415370" y="4146547"/>
                        <a:ext cx="587919" cy="545729"/>
                      </a:xfrm>
                      <a:prstGeom prst="rect">
                        <a:avLst/>
                      </a:prstGeom>
                      <a:noFill/>
                      <a:ln>
                        <a:noFill/>
                      </a:ln>
                      <a:effectLst/>
                    </p:spPr>
                  </p:pic>
                </p:oleObj>
              </mc:Fallback>
            </mc:AlternateContent>
          </a:graphicData>
        </a:graphic>
      </p:graphicFrame>
      <p:sp>
        <p:nvSpPr>
          <p:cNvPr id="7" name="Cube 6"/>
          <p:cNvSpPr/>
          <p:nvPr/>
        </p:nvSpPr>
        <p:spPr bwMode="auto">
          <a:xfrm>
            <a:off x="3083857" y="1480851"/>
            <a:ext cx="2886635" cy="2241177"/>
          </a:xfrm>
          <a:prstGeom prst="cub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8" name="Right Arrow 7"/>
          <p:cNvSpPr/>
          <p:nvPr/>
        </p:nvSpPr>
        <p:spPr bwMode="auto">
          <a:xfrm>
            <a:off x="1111623" y="2164407"/>
            <a:ext cx="1604683" cy="995083"/>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9" name="Right Arrow 8"/>
          <p:cNvSpPr/>
          <p:nvPr/>
        </p:nvSpPr>
        <p:spPr bwMode="auto">
          <a:xfrm>
            <a:off x="6320118" y="2164407"/>
            <a:ext cx="1604683" cy="995083"/>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12" name="Title 1"/>
          <p:cNvSpPr txBox="1">
            <a:spLocks/>
          </p:cNvSpPr>
          <p:nvPr/>
        </p:nvSpPr>
        <p:spPr bwMode="auto">
          <a:xfrm>
            <a:off x="3469336" y="2242848"/>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00FF"/>
                </a:solidFill>
              </a:rPr>
              <a:t>System L</a:t>
            </a:r>
          </a:p>
        </p:txBody>
      </p:sp>
      <p:graphicFrame>
        <p:nvGraphicFramePr>
          <p:cNvPr id="13" name="Object 6"/>
          <p:cNvGraphicFramePr>
            <a:graphicFrameLocks noChangeAspect="1"/>
          </p:cNvGraphicFramePr>
          <p:nvPr>
            <p:extLst>
              <p:ext uri="{D42A27DB-BD31-4B8C-83A1-F6EECF244321}">
                <p14:modId xmlns:p14="http://schemas.microsoft.com/office/powerpoint/2010/main" val="2982515240"/>
              </p:ext>
            </p:extLst>
          </p:nvPr>
        </p:nvGraphicFramePr>
        <p:xfrm>
          <a:off x="2101410" y="4262113"/>
          <a:ext cx="294418" cy="314596"/>
        </p:xfrm>
        <a:graphic>
          <a:graphicData uri="http://schemas.openxmlformats.org/presentationml/2006/ole">
            <mc:AlternateContent xmlns:mc="http://schemas.openxmlformats.org/markup-compatibility/2006">
              <mc:Choice xmlns:v="urn:schemas-microsoft-com:vml" Requires="v">
                <p:oleObj name="Equation" r:id="rId5" imgW="177480" imgH="190440" progId="Equation.DSMT4">
                  <p:embed/>
                </p:oleObj>
              </mc:Choice>
              <mc:Fallback>
                <p:oleObj name="Equation" r:id="rId5" imgW="177480" imgH="190440" progId="Equation.DSMT4">
                  <p:embed/>
                  <p:pic>
                    <p:nvPicPr>
                      <p:cNvPr id="0" name=""/>
                      <p:cNvPicPr>
                        <a:picLocks noChangeAspect="1" noChangeArrowheads="1"/>
                      </p:cNvPicPr>
                      <p:nvPr/>
                    </p:nvPicPr>
                    <p:blipFill>
                      <a:blip r:embed="rId6"/>
                      <a:srcRect/>
                      <a:stretch>
                        <a:fillRect/>
                      </a:stretch>
                    </p:blipFill>
                    <p:spPr bwMode="auto">
                      <a:xfrm>
                        <a:off x="2101410" y="4262113"/>
                        <a:ext cx="294418" cy="314596"/>
                      </a:xfrm>
                      <a:prstGeom prst="rect">
                        <a:avLst/>
                      </a:prstGeom>
                      <a:noFill/>
                      <a:ln>
                        <a:noFill/>
                      </a:ln>
                      <a:effectLst/>
                    </p:spPr>
                  </p:pic>
                </p:oleObj>
              </mc:Fallback>
            </mc:AlternateContent>
          </a:graphicData>
        </a:graphic>
      </p:graphicFrame>
      <p:graphicFrame>
        <p:nvGraphicFramePr>
          <p:cNvPr id="14" name="Object 6"/>
          <p:cNvGraphicFramePr>
            <a:graphicFrameLocks noChangeAspect="1"/>
          </p:cNvGraphicFramePr>
          <p:nvPr>
            <p:extLst>
              <p:ext uri="{D42A27DB-BD31-4B8C-83A1-F6EECF244321}">
                <p14:modId xmlns:p14="http://schemas.microsoft.com/office/powerpoint/2010/main" val="595773507"/>
              </p:ext>
            </p:extLst>
          </p:nvPr>
        </p:nvGraphicFramePr>
        <p:xfrm>
          <a:off x="6415370" y="4792005"/>
          <a:ext cx="566824" cy="398978"/>
        </p:xfrm>
        <a:graphic>
          <a:graphicData uri="http://schemas.openxmlformats.org/presentationml/2006/ole">
            <mc:AlternateContent xmlns:mc="http://schemas.openxmlformats.org/markup-compatibility/2006">
              <mc:Choice xmlns:v="urn:schemas-microsoft-com:vml" Requires="v">
                <p:oleObj name="Equation" r:id="rId7" imgW="342720" imgH="241200" progId="Equation.DSMT4">
                  <p:embed/>
                </p:oleObj>
              </mc:Choice>
              <mc:Fallback>
                <p:oleObj name="Equation" r:id="rId7" imgW="342720" imgH="241200" progId="Equation.DSMT4">
                  <p:embed/>
                  <p:pic>
                    <p:nvPicPr>
                      <p:cNvPr id="0" name=""/>
                      <p:cNvPicPr>
                        <a:picLocks noChangeAspect="1" noChangeArrowheads="1"/>
                      </p:cNvPicPr>
                      <p:nvPr/>
                    </p:nvPicPr>
                    <p:blipFill>
                      <a:blip r:embed="rId8"/>
                      <a:srcRect/>
                      <a:stretch>
                        <a:fillRect/>
                      </a:stretch>
                    </p:blipFill>
                    <p:spPr bwMode="auto">
                      <a:xfrm>
                        <a:off x="6415370" y="4792005"/>
                        <a:ext cx="566824" cy="398978"/>
                      </a:xfrm>
                      <a:prstGeom prst="rect">
                        <a:avLst/>
                      </a:prstGeom>
                      <a:noFill/>
                      <a:ln>
                        <a:noFill/>
                      </a:ln>
                      <a:effectLst/>
                    </p:spPr>
                  </p:pic>
                </p:oleObj>
              </mc:Fallback>
            </mc:AlternateContent>
          </a:graphicData>
        </a:graphic>
      </p:graphicFrame>
      <p:graphicFrame>
        <p:nvGraphicFramePr>
          <p:cNvPr id="15" name="Object 6"/>
          <p:cNvGraphicFramePr>
            <a:graphicFrameLocks noChangeAspect="1"/>
          </p:cNvGraphicFramePr>
          <p:nvPr>
            <p:extLst>
              <p:ext uri="{D42A27DB-BD31-4B8C-83A1-F6EECF244321}">
                <p14:modId xmlns:p14="http://schemas.microsoft.com/office/powerpoint/2010/main" val="1995869046"/>
              </p:ext>
            </p:extLst>
          </p:nvPr>
        </p:nvGraphicFramePr>
        <p:xfrm>
          <a:off x="2101410" y="4792005"/>
          <a:ext cx="294418" cy="398061"/>
        </p:xfrm>
        <a:graphic>
          <a:graphicData uri="http://schemas.openxmlformats.org/presentationml/2006/ole">
            <mc:AlternateContent xmlns:mc="http://schemas.openxmlformats.org/markup-compatibility/2006">
              <mc:Choice xmlns:v="urn:schemas-microsoft-com:vml" Requires="v">
                <p:oleObj name="Equation" r:id="rId9" imgW="177480" imgH="241200" progId="Equation.DSMT4">
                  <p:embed/>
                </p:oleObj>
              </mc:Choice>
              <mc:Fallback>
                <p:oleObj name="Equation" r:id="rId9" imgW="177480" imgH="241200" progId="Equation.DSMT4">
                  <p:embed/>
                  <p:pic>
                    <p:nvPicPr>
                      <p:cNvPr id="0" name=""/>
                      <p:cNvPicPr>
                        <a:picLocks noChangeAspect="1" noChangeArrowheads="1"/>
                      </p:cNvPicPr>
                      <p:nvPr/>
                    </p:nvPicPr>
                    <p:blipFill>
                      <a:blip r:embed="rId10"/>
                      <a:srcRect/>
                      <a:stretch>
                        <a:fillRect/>
                      </a:stretch>
                    </p:blipFill>
                    <p:spPr bwMode="auto">
                      <a:xfrm>
                        <a:off x="2101410" y="4792005"/>
                        <a:ext cx="294418" cy="398061"/>
                      </a:xfrm>
                      <a:prstGeom prst="rect">
                        <a:avLst/>
                      </a:prstGeom>
                      <a:noFill/>
                      <a:ln>
                        <a:noFill/>
                      </a:ln>
                      <a:effectLst/>
                    </p:spPr>
                  </p:pic>
                </p:oleObj>
              </mc:Fallback>
            </mc:AlternateContent>
          </a:graphicData>
        </a:graphic>
      </p:graphicFrame>
      <p:graphicFrame>
        <p:nvGraphicFramePr>
          <p:cNvPr id="16" name="Object 6"/>
          <p:cNvGraphicFramePr>
            <a:graphicFrameLocks noChangeAspect="1"/>
          </p:cNvGraphicFramePr>
          <p:nvPr>
            <p:extLst>
              <p:ext uri="{D42A27DB-BD31-4B8C-83A1-F6EECF244321}">
                <p14:modId xmlns:p14="http://schemas.microsoft.com/office/powerpoint/2010/main" val="1710082000"/>
              </p:ext>
            </p:extLst>
          </p:nvPr>
        </p:nvGraphicFramePr>
        <p:xfrm>
          <a:off x="6415370" y="5141310"/>
          <a:ext cx="1617009" cy="1217113"/>
        </p:xfrm>
        <a:graphic>
          <a:graphicData uri="http://schemas.openxmlformats.org/presentationml/2006/ole">
            <mc:AlternateContent xmlns:mc="http://schemas.openxmlformats.org/markup-compatibility/2006">
              <mc:Choice xmlns:v="urn:schemas-microsoft-com:vml" Requires="v">
                <p:oleObj name="Equation" r:id="rId11" imgW="977760" imgH="736560" progId="Equation.DSMT4">
                  <p:embed/>
                </p:oleObj>
              </mc:Choice>
              <mc:Fallback>
                <p:oleObj name="Equation" r:id="rId11" imgW="977760" imgH="736560" progId="Equation.DSMT4">
                  <p:embed/>
                  <p:pic>
                    <p:nvPicPr>
                      <p:cNvPr id="0" name=""/>
                      <p:cNvPicPr>
                        <a:picLocks noChangeAspect="1" noChangeArrowheads="1"/>
                      </p:cNvPicPr>
                      <p:nvPr/>
                    </p:nvPicPr>
                    <p:blipFill>
                      <a:blip r:embed="rId12"/>
                      <a:srcRect/>
                      <a:stretch>
                        <a:fillRect/>
                      </a:stretch>
                    </p:blipFill>
                    <p:spPr bwMode="auto">
                      <a:xfrm>
                        <a:off x="6415370" y="5141310"/>
                        <a:ext cx="1617009" cy="1217113"/>
                      </a:xfrm>
                      <a:prstGeom prst="rect">
                        <a:avLst/>
                      </a:prstGeom>
                      <a:noFill/>
                      <a:ln>
                        <a:noFill/>
                      </a:ln>
                      <a:effectLst/>
                    </p:spPr>
                  </p:pic>
                </p:oleObj>
              </mc:Fallback>
            </mc:AlternateContent>
          </a:graphicData>
        </a:graphic>
      </p:graphicFrame>
      <p:graphicFrame>
        <p:nvGraphicFramePr>
          <p:cNvPr id="17" name="Object 6"/>
          <p:cNvGraphicFramePr>
            <a:graphicFrameLocks noChangeAspect="1"/>
          </p:cNvGraphicFramePr>
          <p:nvPr>
            <p:extLst>
              <p:ext uri="{D42A27DB-BD31-4B8C-83A1-F6EECF244321}">
                <p14:modId xmlns:p14="http://schemas.microsoft.com/office/powerpoint/2010/main" val="3925102390"/>
              </p:ext>
            </p:extLst>
          </p:nvPr>
        </p:nvGraphicFramePr>
        <p:xfrm>
          <a:off x="1428191" y="5498097"/>
          <a:ext cx="967637" cy="503538"/>
        </p:xfrm>
        <a:graphic>
          <a:graphicData uri="http://schemas.openxmlformats.org/presentationml/2006/ole">
            <mc:AlternateContent xmlns:mc="http://schemas.openxmlformats.org/markup-compatibility/2006">
              <mc:Choice xmlns:v="urn:schemas-microsoft-com:vml" Requires="v">
                <p:oleObj name="Equation" r:id="rId13" imgW="583920" imgH="304560" progId="Equation.DSMT4">
                  <p:embed/>
                </p:oleObj>
              </mc:Choice>
              <mc:Fallback>
                <p:oleObj name="Equation" r:id="rId13" imgW="583920" imgH="304560" progId="Equation.DSMT4">
                  <p:embed/>
                  <p:pic>
                    <p:nvPicPr>
                      <p:cNvPr id="0" name=""/>
                      <p:cNvPicPr>
                        <a:picLocks noChangeAspect="1" noChangeArrowheads="1"/>
                      </p:cNvPicPr>
                      <p:nvPr/>
                    </p:nvPicPr>
                    <p:blipFill>
                      <a:blip r:embed="rId14"/>
                      <a:srcRect/>
                      <a:stretch>
                        <a:fillRect/>
                      </a:stretch>
                    </p:blipFill>
                    <p:spPr bwMode="auto">
                      <a:xfrm>
                        <a:off x="1428191" y="5498097"/>
                        <a:ext cx="967637" cy="503538"/>
                      </a:xfrm>
                      <a:prstGeom prst="rect">
                        <a:avLst/>
                      </a:prstGeom>
                      <a:noFill/>
                      <a:ln>
                        <a:noFill/>
                      </a:ln>
                      <a:effectLst/>
                    </p:spPr>
                  </p:pic>
                </p:oleObj>
              </mc:Fallback>
            </mc:AlternateContent>
          </a:graphicData>
        </a:graphic>
      </p:graphicFrame>
      <p:cxnSp>
        <p:nvCxnSpPr>
          <p:cNvPr id="19" name="Straight Arrow Connector 18"/>
          <p:cNvCxnSpPr/>
          <p:nvPr/>
        </p:nvCxnSpPr>
        <p:spPr bwMode="auto">
          <a:xfrm>
            <a:off x="2545976" y="4419411"/>
            <a:ext cx="3774142" cy="0"/>
          </a:xfrm>
          <a:prstGeom prst="straightConnector1">
            <a:avLst/>
          </a:prstGeom>
          <a:solidFill>
            <a:schemeClr val="accent1"/>
          </a:solidFill>
          <a:ln w="63500" cap="flat" cmpd="sng" algn="ctr">
            <a:solidFill>
              <a:schemeClr val="accent6">
                <a:lumMod val="60000"/>
                <a:lumOff val="40000"/>
              </a:schemeClr>
            </a:solidFill>
            <a:prstDash val="solid"/>
            <a:round/>
            <a:headEnd type="none" w="med" len="med"/>
            <a:tailEnd type="triangle"/>
          </a:ln>
          <a:effectLst/>
        </p:spPr>
      </p:cxnSp>
      <p:cxnSp>
        <p:nvCxnSpPr>
          <p:cNvPr id="20" name="Straight Arrow Connector 19"/>
          <p:cNvCxnSpPr/>
          <p:nvPr/>
        </p:nvCxnSpPr>
        <p:spPr bwMode="auto">
          <a:xfrm>
            <a:off x="2545976" y="5739949"/>
            <a:ext cx="3774142" cy="0"/>
          </a:xfrm>
          <a:prstGeom prst="straightConnector1">
            <a:avLst/>
          </a:prstGeom>
          <a:solidFill>
            <a:schemeClr val="accent1"/>
          </a:solidFill>
          <a:ln w="63500" cap="flat" cmpd="sng" algn="ctr">
            <a:solidFill>
              <a:schemeClr val="accent6">
                <a:lumMod val="60000"/>
                <a:lumOff val="40000"/>
              </a:schemeClr>
            </a:solidFill>
            <a:prstDash val="solid"/>
            <a:round/>
            <a:headEnd type="none" w="med" len="med"/>
            <a:tailEnd type="triangle"/>
          </a:ln>
          <a:effectLst/>
        </p:spPr>
      </p:cxnSp>
      <p:cxnSp>
        <p:nvCxnSpPr>
          <p:cNvPr id="21" name="Straight Arrow Connector 20"/>
          <p:cNvCxnSpPr/>
          <p:nvPr/>
        </p:nvCxnSpPr>
        <p:spPr bwMode="auto">
          <a:xfrm>
            <a:off x="2518528" y="4979660"/>
            <a:ext cx="3774142" cy="0"/>
          </a:xfrm>
          <a:prstGeom prst="straightConnector1">
            <a:avLst/>
          </a:prstGeom>
          <a:solidFill>
            <a:schemeClr val="accent1"/>
          </a:solidFill>
          <a:ln w="63500" cap="flat" cmpd="sng" algn="ctr">
            <a:solidFill>
              <a:schemeClr val="accent6">
                <a:lumMod val="60000"/>
                <a:lumOff val="40000"/>
              </a:schemeClr>
            </a:solidFill>
            <a:prstDash val="solid"/>
            <a:round/>
            <a:headEnd type="none" w="med" len="med"/>
            <a:tailEnd type="triangle"/>
          </a:ln>
          <a:effectLst/>
        </p:spPr>
      </p:cxnSp>
    </p:spTree>
    <p:extLst>
      <p:ext uri="{BB962C8B-B14F-4D97-AF65-F5344CB8AC3E}">
        <p14:creationId xmlns:p14="http://schemas.microsoft.com/office/powerpoint/2010/main" val="242547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Additivity &amp; Homogeneity</a:t>
            </a:r>
          </a:p>
        </p:txBody>
      </p:sp>
      <p:sp>
        <p:nvSpPr>
          <p:cNvPr id="3" name="Content Placeholder 2"/>
          <p:cNvSpPr>
            <a:spLocks noGrp="1"/>
          </p:cNvSpPr>
          <p:nvPr>
            <p:ph idx="1"/>
          </p:nvPr>
        </p:nvSpPr>
        <p:spPr>
          <a:xfrm>
            <a:off x="1430356" y="2124420"/>
            <a:ext cx="2249278" cy="618780"/>
          </a:xfrm>
          <a:ln w="38100">
            <a:solidFill>
              <a:srgbClr val="FF0000"/>
            </a:solidFill>
          </a:ln>
        </p:spPr>
        <p:txBody>
          <a:bodyPr/>
          <a:lstStyle/>
          <a:p>
            <a:pPr marL="0" indent="0" algn="ctr">
              <a:spcBef>
                <a:spcPts val="1200"/>
              </a:spcBef>
              <a:spcAft>
                <a:spcPts val="1200"/>
              </a:spcAft>
              <a:buNone/>
            </a:pPr>
            <a:r>
              <a:rPr lang="en-US" sz="3200" dirty="0">
                <a:solidFill>
                  <a:srgbClr val="FF0000"/>
                </a:solidFill>
              </a:rPr>
              <a:t>Additivity</a:t>
            </a:r>
          </a:p>
        </p:txBody>
      </p:sp>
      <p:sp>
        <p:nvSpPr>
          <p:cNvPr id="4" name="Content Placeholder 2"/>
          <p:cNvSpPr txBox="1">
            <a:spLocks/>
          </p:cNvSpPr>
          <p:nvPr/>
        </p:nvSpPr>
        <p:spPr bwMode="auto">
          <a:xfrm>
            <a:off x="4770304" y="2124420"/>
            <a:ext cx="3049836" cy="618780"/>
          </a:xfrm>
          <a:prstGeom prst="rect">
            <a:avLst/>
          </a:prstGeom>
          <a:noFill/>
          <a:ln w="38100">
            <a:solidFill>
              <a:srgbClr val="0000FF"/>
            </a:solidFill>
            <a:miter lim="800000"/>
            <a:headEnd/>
            <a:tailEnd/>
          </a:ln>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Tx/>
              <a:buFont typeface="Arial" panose="020B0604020202020204" pitchFamily="34" charset="0"/>
              <a:buChar char="•"/>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gn="ctr">
              <a:spcBef>
                <a:spcPts val="1200"/>
              </a:spcBef>
              <a:spcAft>
                <a:spcPts val="1200"/>
              </a:spcAft>
              <a:buFont typeface="Arial" panose="020B0604020202020204" pitchFamily="34" charset="0"/>
              <a:buNone/>
            </a:pPr>
            <a:r>
              <a:rPr lang="en-US" sz="3200" kern="0" dirty="0">
                <a:solidFill>
                  <a:srgbClr val="0000FF"/>
                </a:solidFill>
              </a:rPr>
              <a:t>Homogeneity</a:t>
            </a:r>
          </a:p>
        </p:txBody>
      </p:sp>
      <p:cxnSp>
        <p:nvCxnSpPr>
          <p:cNvPr id="6" name="Curved Connector 5"/>
          <p:cNvCxnSpPr>
            <a:stCxn id="3" idx="0"/>
            <a:endCxn id="4" idx="0"/>
          </p:cNvCxnSpPr>
          <p:nvPr/>
        </p:nvCxnSpPr>
        <p:spPr bwMode="auto">
          <a:xfrm rot="5400000" flipH="1" flipV="1">
            <a:off x="4425108" y="254307"/>
            <a:ext cx="12700" cy="3740227"/>
          </a:xfrm>
          <a:prstGeom prst="curvedConnector3">
            <a:avLst>
              <a:gd name="adj1" fmla="val 1800000"/>
            </a:avLst>
          </a:prstGeom>
          <a:solidFill>
            <a:schemeClr val="accent1"/>
          </a:solidFill>
          <a:ln w="63500" cap="flat" cmpd="sng" algn="ctr">
            <a:solidFill>
              <a:srgbClr val="FFC000"/>
            </a:solidFill>
            <a:prstDash val="solid"/>
            <a:round/>
            <a:headEnd type="none" w="med" len="med"/>
            <a:tailEnd type="triangle"/>
          </a:ln>
          <a:effectLst/>
        </p:spPr>
      </p:cxnSp>
      <p:cxnSp>
        <p:nvCxnSpPr>
          <p:cNvPr id="7" name="Curved Connector 6"/>
          <p:cNvCxnSpPr>
            <a:stCxn id="4" idx="2"/>
            <a:endCxn id="3" idx="2"/>
          </p:cNvCxnSpPr>
          <p:nvPr/>
        </p:nvCxnSpPr>
        <p:spPr bwMode="auto">
          <a:xfrm rot="5400000">
            <a:off x="4425109" y="873087"/>
            <a:ext cx="12700" cy="3740227"/>
          </a:xfrm>
          <a:prstGeom prst="curvedConnector3">
            <a:avLst>
              <a:gd name="adj1" fmla="val 1800000"/>
            </a:avLst>
          </a:prstGeom>
          <a:solidFill>
            <a:schemeClr val="accent1"/>
          </a:solidFill>
          <a:ln w="63500" cap="flat" cmpd="sng" algn="ctr">
            <a:solidFill>
              <a:srgbClr val="00B050"/>
            </a:solidFill>
            <a:prstDash val="solid"/>
            <a:round/>
            <a:headEnd type="none" w="med" len="med"/>
            <a:tailEnd type="triangle"/>
          </a:ln>
          <a:effectLst/>
        </p:spPr>
      </p:cxnSp>
      <p:sp>
        <p:nvSpPr>
          <p:cNvPr id="10" name="Content Placeholder 2"/>
          <p:cNvSpPr txBox="1">
            <a:spLocks/>
          </p:cNvSpPr>
          <p:nvPr/>
        </p:nvSpPr>
        <p:spPr bwMode="auto">
          <a:xfrm>
            <a:off x="1430356" y="4436126"/>
            <a:ext cx="2249278" cy="618780"/>
          </a:xfrm>
          <a:prstGeom prst="rect">
            <a:avLst/>
          </a:prstGeom>
          <a:noFill/>
          <a:ln w="38100">
            <a:solidFill>
              <a:srgbClr val="FF0000"/>
            </a:solidFill>
            <a:miter lim="800000"/>
            <a:headEnd/>
            <a:tailEnd/>
          </a:ln>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Tx/>
              <a:buFont typeface="Arial" panose="020B0604020202020204" pitchFamily="34" charset="0"/>
              <a:buChar char="•"/>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gn="ctr">
              <a:spcBef>
                <a:spcPts val="1200"/>
              </a:spcBef>
              <a:spcAft>
                <a:spcPts val="1200"/>
              </a:spcAft>
              <a:buFont typeface="Arial" panose="020B0604020202020204" pitchFamily="34" charset="0"/>
              <a:buNone/>
            </a:pPr>
            <a:r>
              <a:rPr lang="en-US" sz="3200" kern="0">
                <a:solidFill>
                  <a:srgbClr val="FF0000"/>
                </a:solidFill>
              </a:rPr>
              <a:t>Additivity</a:t>
            </a:r>
            <a:endParaRPr lang="en-US" sz="3200" kern="0" dirty="0">
              <a:solidFill>
                <a:srgbClr val="FF0000"/>
              </a:solidFill>
            </a:endParaRPr>
          </a:p>
        </p:txBody>
      </p:sp>
      <p:sp>
        <p:nvSpPr>
          <p:cNvPr id="11" name="Content Placeholder 2"/>
          <p:cNvSpPr txBox="1">
            <a:spLocks/>
          </p:cNvSpPr>
          <p:nvPr/>
        </p:nvSpPr>
        <p:spPr bwMode="auto">
          <a:xfrm>
            <a:off x="4770304" y="4436126"/>
            <a:ext cx="3049836" cy="618780"/>
          </a:xfrm>
          <a:prstGeom prst="rect">
            <a:avLst/>
          </a:prstGeom>
          <a:noFill/>
          <a:ln w="38100">
            <a:solidFill>
              <a:srgbClr val="0000FF"/>
            </a:solidFill>
            <a:miter lim="800000"/>
            <a:headEnd/>
            <a:tailEnd/>
          </a:ln>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Tx/>
              <a:buFont typeface="Arial" panose="020B0604020202020204" pitchFamily="34" charset="0"/>
              <a:buChar char="•"/>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gn="ctr">
              <a:spcBef>
                <a:spcPts val="1200"/>
              </a:spcBef>
              <a:spcAft>
                <a:spcPts val="1200"/>
              </a:spcAft>
              <a:buFont typeface="Arial" panose="020B0604020202020204" pitchFamily="34" charset="0"/>
              <a:buNone/>
            </a:pPr>
            <a:r>
              <a:rPr lang="en-US" sz="3200" kern="0" dirty="0">
                <a:solidFill>
                  <a:srgbClr val="0000FF"/>
                </a:solidFill>
              </a:rPr>
              <a:t>Homogeneity</a:t>
            </a:r>
          </a:p>
        </p:txBody>
      </p:sp>
      <p:cxnSp>
        <p:nvCxnSpPr>
          <p:cNvPr id="12" name="Curved Connector 11"/>
          <p:cNvCxnSpPr>
            <a:stCxn id="10" idx="0"/>
            <a:endCxn id="11" idx="0"/>
          </p:cNvCxnSpPr>
          <p:nvPr/>
        </p:nvCxnSpPr>
        <p:spPr bwMode="auto">
          <a:xfrm rot="5400000" flipH="1" flipV="1">
            <a:off x="4425108" y="2566013"/>
            <a:ext cx="12700" cy="3740227"/>
          </a:xfrm>
          <a:prstGeom prst="curvedConnector3">
            <a:avLst>
              <a:gd name="adj1" fmla="val 1800000"/>
            </a:avLst>
          </a:prstGeom>
          <a:solidFill>
            <a:schemeClr val="accent1"/>
          </a:solidFill>
          <a:ln w="63500" cap="flat" cmpd="sng" algn="ctr">
            <a:solidFill>
              <a:srgbClr val="FFC000"/>
            </a:solidFill>
            <a:prstDash val="solid"/>
            <a:round/>
            <a:headEnd type="none" w="med" len="med"/>
            <a:tailEnd type="triangle"/>
          </a:ln>
          <a:effectLst/>
        </p:spPr>
      </p:cxnSp>
      <p:cxnSp>
        <p:nvCxnSpPr>
          <p:cNvPr id="13" name="Curved Connector 12"/>
          <p:cNvCxnSpPr>
            <a:stCxn id="11" idx="2"/>
            <a:endCxn id="10" idx="2"/>
          </p:cNvCxnSpPr>
          <p:nvPr/>
        </p:nvCxnSpPr>
        <p:spPr bwMode="auto">
          <a:xfrm rot="5400000">
            <a:off x="4425109" y="3184793"/>
            <a:ext cx="12700" cy="3740227"/>
          </a:xfrm>
          <a:prstGeom prst="curvedConnector3">
            <a:avLst>
              <a:gd name="adj1" fmla="val 1800000"/>
            </a:avLst>
          </a:prstGeom>
          <a:solidFill>
            <a:schemeClr val="accent1"/>
          </a:solidFill>
          <a:ln w="63500" cap="flat" cmpd="sng" algn="ctr">
            <a:solidFill>
              <a:srgbClr val="00B050"/>
            </a:solidFill>
            <a:prstDash val="solid"/>
            <a:round/>
            <a:headEnd type="none" w="med" len="med"/>
            <a:tailEnd type="triangle"/>
          </a:ln>
          <a:effectLst/>
        </p:spPr>
      </p:cxnSp>
      <p:cxnSp>
        <p:nvCxnSpPr>
          <p:cNvPr id="15" name="Straight Connector 14"/>
          <p:cNvCxnSpPr/>
          <p:nvPr/>
        </p:nvCxnSpPr>
        <p:spPr bwMode="auto">
          <a:xfrm flipH="1">
            <a:off x="4124936" y="3778785"/>
            <a:ext cx="209321" cy="848299"/>
          </a:xfrm>
          <a:prstGeom prst="line">
            <a:avLst/>
          </a:prstGeom>
          <a:solidFill>
            <a:schemeClr val="accent1"/>
          </a:solidFill>
          <a:ln w="63500" cap="flat" cmpd="sng" algn="ctr">
            <a:solidFill>
              <a:schemeClr val="tx1"/>
            </a:solidFill>
            <a:prstDash val="solid"/>
            <a:round/>
            <a:headEnd type="none" w="med" len="med"/>
            <a:tailEnd type="none" w="med" len="med"/>
          </a:ln>
          <a:effectLst/>
        </p:spPr>
      </p:cxnSp>
      <p:cxnSp>
        <p:nvCxnSpPr>
          <p:cNvPr id="16" name="Straight Connector 15"/>
          <p:cNvCxnSpPr/>
          <p:nvPr/>
        </p:nvCxnSpPr>
        <p:spPr bwMode="auto">
          <a:xfrm flipH="1">
            <a:off x="4124936" y="4853925"/>
            <a:ext cx="209321" cy="848299"/>
          </a:xfrm>
          <a:prstGeom prst="line">
            <a:avLst/>
          </a:prstGeom>
          <a:solidFill>
            <a:schemeClr val="accent1"/>
          </a:solidFill>
          <a:ln w="63500" cap="flat" cmpd="sng" algn="ctr">
            <a:solidFill>
              <a:schemeClr val="tx1"/>
            </a:solidFill>
            <a:prstDash val="solid"/>
            <a:round/>
            <a:headEnd type="none" w="med" len="med"/>
            <a:tailEnd type="none" w="med" len="med"/>
          </a:ln>
          <a:effectLst/>
        </p:spPr>
      </p:cxnSp>
      <p:pic>
        <p:nvPicPr>
          <p:cNvPr id="17" name="Picture 4" descr="http://www.wpclipart.com/blanks/buttons/round/button_round_gre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058" y="2825328"/>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670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38200"/>
          </a:xfrm>
        </p:spPr>
        <p:txBody>
          <a:bodyPr/>
          <a:lstStyle/>
          <a:p>
            <a:r>
              <a:rPr lang="en-US" sz="4000" dirty="0"/>
              <a:t>Equivalence in the Continuous Case</a:t>
            </a:r>
          </a:p>
        </p:txBody>
      </p:sp>
      <p:sp>
        <p:nvSpPr>
          <p:cNvPr id="3" name="Content Placeholder 2"/>
          <p:cNvSpPr>
            <a:spLocks noGrp="1"/>
          </p:cNvSpPr>
          <p:nvPr>
            <p:ph idx="1"/>
          </p:nvPr>
        </p:nvSpPr>
        <p:spPr>
          <a:xfrm>
            <a:off x="1430356" y="1419340"/>
            <a:ext cx="2249278" cy="618780"/>
          </a:xfrm>
          <a:ln w="38100">
            <a:solidFill>
              <a:srgbClr val="FF0000"/>
            </a:solidFill>
          </a:ln>
        </p:spPr>
        <p:txBody>
          <a:bodyPr/>
          <a:lstStyle/>
          <a:p>
            <a:pPr marL="0" indent="0" algn="ctr">
              <a:spcBef>
                <a:spcPts val="1200"/>
              </a:spcBef>
              <a:spcAft>
                <a:spcPts val="1200"/>
              </a:spcAft>
              <a:buNone/>
            </a:pPr>
            <a:r>
              <a:rPr lang="en-US" sz="3200" dirty="0">
                <a:solidFill>
                  <a:srgbClr val="FF0000"/>
                </a:solidFill>
              </a:rPr>
              <a:t>Additivity</a:t>
            </a:r>
          </a:p>
        </p:txBody>
      </p:sp>
      <p:sp>
        <p:nvSpPr>
          <p:cNvPr id="4" name="Content Placeholder 2"/>
          <p:cNvSpPr txBox="1">
            <a:spLocks/>
          </p:cNvSpPr>
          <p:nvPr/>
        </p:nvSpPr>
        <p:spPr bwMode="auto">
          <a:xfrm>
            <a:off x="4770304" y="1419340"/>
            <a:ext cx="3049836" cy="618780"/>
          </a:xfrm>
          <a:prstGeom prst="rect">
            <a:avLst/>
          </a:prstGeom>
          <a:noFill/>
          <a:ln w="38100">
            <a:solidFill>
              <a:srgbClr val="0000FF"/>
            </a:solidFill>
            <a:miter lim="800000"/>
            <a:headEnd/>
            <a:tailEnd/>
          </a:ln>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Tx/>
              <a:buFont typeface="Arial" panose="020B0604020202020204" pitchFamily="34" charset="0"/>
              <a:buChar char="•"/>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gn="ctr">
              <a:spcBef>
                <a:spcPts val="1200"/>
              </a:spcBef>
              <a:spcAft>
                <a:spcPts val="1200"/>
              </a:spcAft>
              <a:buFont typeface="Arial" panose="020B0604020202020204" pitchFamily="34" charset="0"/>
              <a:buNone/>
            </a:pPr>
            <a:r>
              <a:rPr lang="en-US" sz="3200" kern="0" dirty="0">
                <a:solidFill>
                  <a:srgbClr val="0000FF"/>
                </a:solidFill>
              </a:rPr>
              <a:t>Homogeneity</a:t>
            </a:r>
          </a:p>
        </p:txBody>
      </p:sp>
      <p:cxnSp>
        <p:nvCxnSpPr>
          <p:cNvPr id="6" name="Curved Connector 5"/>
          <p:cNvCxnSpPr>
            <a:stCxn id="3" idx="0"/>
            <a:endCxn id="4" idx="0"/>
          </p:cNvCxnSpPr>
          <p:nvPr/>
        </p:nvCxnSpPr>
        <p:spPr bwMode="auto">
          <a:xfrm rot="5400000" flipH="1" flipV="1">
            <a:off x="4425108" y="-450773"/>
            <a:ext cx="12700" cy="3740227"/>
          </a:xfrm>
          <a:prstGeom prst="curvedConnector3">
            <a:avLst>
              <a:gd name="adj1" fmla="val 1800000"/>
            </a:avLst>
          </a:prstGeom>
          <a:solidFill>
            <a:schemeClr val="accent1"/>
          </a:solidFill>
          <a:ln w="63500" cap="flat" cmpd="sng" algn="ctr">
            <a:solidFill>
              <a:srgbClr val="FFC000"/>
            </a:solidFill>
            <a:prstDash val="solid"/>
            <a:round/>
            <a:headEnd type="none" w="med" len="med"/>
            <a:tailEnd type="triangle"/>
          </a:ln>
          <a:effectLst/>
        </p:spPr>
      </p:cxnSp>
      <p:cxnSp>
        <p:nvCxnSpPr>
          <p:cNvPr id="7" name="Curved Connector 6"/>
          <p:cNvCxnSpPr>
            <a:stCxn id="4" idx="2"/>
            <a:endCxn id="3" idx="2"/>
          </p:cNvCxnSpPr>
          <p:nvPr/>
        </p:nvCxnSpPr>
        <p:spPr bwMode="auto">
          <a:xfrm rot="5400000">
            <a:off x="4425109" y="168007"/>
            <a:ext cx="12700" cy="3740227"/>
          </a:xfrm>
          <a:prstGeom prst="curvedConnector3">
            <a:avLst>
              <a:gd name="adj1" fmla="val 1800000"/>
            </a:avLst>
          </a:prstGeom>
          <a:solidFill>
            <a:schemeClr val="accent1"/>
          </a:solidFill>
          <a:ln w="63500" cap="flat" cmpd="sng" algn="ctr">
            <a:solidFill>
              <a:srgbClr val="00B050"/>
            </a:solidFill>
            <a:prstDash val="solid"/>
            <a:round/>
            <a:headEnd type="none" w="med" len="med"/>
            <a:tailEnd type="triangle"/>
          </a:ln>
          <a:effectLst/>
        </p:spPr>
      </p:cxnSp>
      <p:graphicFrame>
        <p:nvGraphicFramePr>
          <p:cNvPr id="8" name="Object 6"/>
          <p:cNvGraphicFramePr>
            <a:graphicFrameLocks noChangeAspect="1"/>
          </p:cNvGraphicFramePr>
          <p:nvPr>
            <p:extLst>
              <p:ext uri="{D42A27DB-BD31-4B8C-83A1-F6EECF244321}">
                <p14:modId xmlns:p14="http://schemas.microsoft.com/office/powerpoint/2010/main" val="1608917501"/>
              </p:ext>
            </p:extLst>
          </p:nvPr>
        </p:nvGraphicFramePr>
        <p:xfrm>
          <a:off x="846062" y="2843907"/>
          <a:ext cx="4972050" cy="1439863"/>
        </p:xfrm>
        <a:graphic>
          <a:graphicData uri="http://schemas.openxmlformats.org/presentationml/2006/ole">
            <mc:AlternateContent xmlns:mc="http://schemas.openxmlformats.org/markup-compatibility/2006">
              <mc:Choice xmlns:v="urn:schemas-microsoft-com:vml" Requires="v">
                <p:oleObj name="Equation" r:id="rId3" imgW="4698720" imgH="1358640" progId="Equation.DSMT4">
                  <p:embed/>
                </p:oleObj>
              </mc:Choice>
              <mc:Fallback>
                <p:oleObj name="Equation" r:id="rId3" imgW="4698720" imgH="1358640" progId="Equation.DSMT4">
                  <p:embed/>
                  <p:pic>
                    <p:nvPicPr>
                      <p:cNvPr id="0" name=""/>
                      <p:cNvPicPr>
                        <a:picLocks noChangeAspect="1" noChangeArrowheads="1"/>
                      </p:cNvPicPr>
                      <p:nvPr/>
                    </p:nvPicPr>
                    <p:blipFill>
                      <a:blip r:embed="rId4"/>
                      <a:srcRect/>
                      <a:stretch>
                        <a:fillRect/>
                      </a:stretch>
                    </p:blipFill>
                    <p:spPr bwMode="auto">
                      <a:xfrm>
                        <a:off x="846062" y="2843907"/>
                        <a:ext cx="4972050" cy="1439863"/>
                      </a:xfrm>
                      <a:prstGeom prst="rect">
                        <a:avLst/>
                      </a:prstGeom>
                      <a:noFill/>
                      <a:ln>
                        <a:noFill/>
                      </a:ln>
                      <a:effectLst/>
                    </p:spPr>
                  </p:pic>
                </p:oleObj>
              </mc:Fallback>
            </mc:AlternateContent>
          </a:graphicData>
        </a:graphic>
      </p:graphicFrame>
      <p:sp>
        <p:nvSpPr>
          <p:cNvPr id="5" name="Rectangle 4"/>
          <p:cNvSpPr/>
          <p:nvPr/>
        </p:nvSpPr>
        <p:spPr bwMode="auto">
          <a:xfrm>
            <a:off x="665828" y="2729337"/>
            <a:ext cx="7989902" cy="1669002"/>
          </a:xfrm>
          <a:prstGeom prst="rect">
            <a:avLst/>
          </a:pr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graphicFrame>
        <p:nvGraphicFramePr>
          <p:cNvPr id="10" name="Object 6"/>
          <p:cNvGraphicFramePr>
            <a:graphicFrameLocks noChangeAspect="1"/>
          </p:cNvGraphicFramePr>
          <p:nvPr>
            <p:extLst>
              <p:ext uri="{D42A27DB-BD31-4B8C-83A1-F6EECF244321}">
                <p14:modId xmlns:p14="http://schemas.microsoft.com/office/powerpoint/2010/main" val="3226496678"/>
              </p:ext>
            </p:extLst>
          </p:nvPr>
        </p:nvGraphicFramePr>
        <p:xfrm>
          <a:off x="846062" y="5060011"/>
          <a:ext cx="7683500" cy="1155700"/>
        </p:xfrm>
        <a:graphic>
          <a:graphicData uri="http://schemas.openxmlformats.org/presentationml/2006/ole">
            <mc:AlternateContent xmlns:mc="http://schemas.openxmlformats.org/markup-compatibility/2006">
              <mc:Choice xmlns:v="urn:schemas-microsoft-com:vml" Requires="v">
                <p:oleObj name="Equation" r:id="rId5" imgW="7264080" imgH="1091880" progId="Equation.DSMT4">
                  <p:embed/>
                </p:oleObj>
              </mc:Choice>
              <mc:Fallback>
                <p:oleObj name="Equation" r:id="rId5" imgW="7264080" imgH="1091880" progId="Equation.DSMT4">
                  <p:embed/>
                  <p:pic>
                    <p:nvPicPr>
                      <p:cNvPr id="0" name=""/>
                      <p:cNvPicPr>
                        <a:picLocks noChangeAspect="1" noChangeArrowheads="1"/>
                      </p:cNvPicPr>
                      <p:nvPr/>
                    </p:nvPicPr>
                    <p:blipFill>
                      <a:blip r:embed="rId6"/>
                      <a:srcRect/>
                      <a:stretch>
                        <a:fillRect/>
                      </a:stretch>
                    </p:blipFill>
                    <p:spPr bwMode="auto">
                      <a:xfrm>
                        <a:off x="846062" y="5060011"/>
                        <a:ext cx="7683500" cy="1155700"/>
                      </a:xfrm>
                      <a:prstGeom prst="rect">
                        <a:avLst/>
                      </a:prstGeom>
                      <a:noFill/>
                      <a:ln>
                        <a:noFill/>
                      </a:ln>
                      <a:effectLst/>
                    </p:spPr>
                  </p:pic>
                </p:oleObj>
              </mc:Fallback>
            </mc:AlternateContent>
          </a:graphicData>
        </a:graphic>
      </p:graphicFrame>
      <p:sp>
        <p:nvSpPr>
          <p:cNvPr id="11" name="Rectangle 10"/>
          <p:cNvSpPr/>
          <p:nvPr/>
        </p:nvSpPr>
        <p:spPr bwMode="auto">
          <a:xfrm>
            <a:off x="665828" y="4803360"/>
            <a:ext cx="7989902" cy="1669002"/>
          </a:xfrm>
          <a:prstGeom prst="rect">
            <a:avLst/>
          </a:prstGeom>
          <a:solidFill>
            <a:srgbClr val="00B05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Tree>
    <p:extLst>
      <p:ext uri="{BB962C8B-B14F-4D97-AF65-F5344CB8AC3E}">
        <p14:creationId xmlns:p14="http://schemas.microsoft.com/office/powerpoint/2010/main" val="2933062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Independence of Homogeneity</a:t>
            </a:r>
          </a:p>
        </p:txBody>
      </p:sp>
      <p:sp>
        <p:nvSpPr>
          <p:cNvPr id="4" name="Rectangle 3"/>
          <p:cNvSpPr/>
          <p:nvPr/>
        </p:nvSpPr>
        <p:spPr>
          <a:xfrm>
            <a:off x="2554995" y="4864205"/>
            <a:ext cx="6346700" cy="1569660"/>
          </a:xfrm>
          <a:prstGeom prst="rect">
            <a:avLst/>
          </a:prstGeom>
        </p:spPr>
        <p:txBody>
          <a:bodyPr wrap="square">
            <a:spAutoFit/>
          </a:bodyPr>
          <a:lstStyle/>
          <a:p>
            <a:pPr algn="just"/>
            <a:r>
              <a:rPr lang="en-US" dirty="0">
                <a:solidFill>
                  <a:srgbClr val="00B050"/>
                </a:solidFill>
                <a:latin typeface="+mn-lt"/>
              </a:rPr>
              <a:t>To my best knowledge, it remains a challenge to construct such a counter-example for a real scalar. I would appreciate any information on this topic.</a:t>
            </a:r>
          </a:p>
        </p:txBody>
      </p:sp>
      <p:graphicFrame>
        <p:nvGraphicFramePr>
          <p:cNvPr id="6" name="Object 5"/>
          <p:cNvGraphicFramePr>
            <a:graphicFrameLocks noChangeAspect="1"/>
          </p:cNvGraphicFramePr>
          <p:nvPr>
            <p:extLst>
              <p:ext uri="{D42A27DB-BD31-4B8C-83A1-F6EECF244321}">
                <p14:modId xmlns:p14="http://schemas.microsoft.com/office/powerpoint/2010/main" val="162929136"/>
              </p:ext>
            </p:extLst>
          </p:nvPr>
        </p:nvGraphicFramePr>
        <p:xfrm>
          <a:off x="2617788" y="4014788"/>
          <a:ext cx="5019675" cy="612775"/>
        </p:xfrm>
        <a:graphic>
          <a:graphicData uri="http://schemas.openxmlformats.org/presentationml/2006/ole">
            <mc:AlternateContent xmlns:mc="http://schemas.openxmlformats.org/markup-compatibility/2006">
              <mc:Choice xmlns:v="urn:schemas-microsoft-com:vml" Requires="v">
                <p:oleObj name="Equation" r:id="rId3" imgW="2108160" imgH="253800" progId="Equation.DSMT4">
                  <p:embed/>
                </p:oleObj>
              </mc:Choice>
              <mc:Fallback>
                <p:oleObj name="Equation" r:id="rId3" imgW="2108160" imgH="253800" progId="Equation.DSMT4">
                  <p:embed/>
                  <p:pic>
                    <p:nvPicPr>
                      <p:cNvPr id="0" name="Object 1"/>
                      <p:cNvPicPr>
                        <a:picLocks noChangeAspect="1" noChangeArrowheads="1"/>
                      </p:cNvPicPr>
                      <p:nvPr/>
                    </p:nvPicPr>
                    <p:blipFill>
                      <a:blip r:embed="rId4"/>
                      <a:srcRect/>
                      <a:stretch>
                        <a:fillRect/>
                      </a:stretch>
                    </p:blipFill>
                    <p:spPr bwMode="auto">
                      <a:xfrm>
                        <a:off x="2617788" y="4014788"/>
                        <a:ext cx="5019675" cy="612775"/>
                      </a:xfrm>
                      <a:prstGeom prst="rect">
                        <a:avLst/>
                      </a:prstGeom>
                      <a:noFill/>
                    </p:spPr>
                  </p:pic>
                </p:oleObj>
              </mc:Fallback>
            </mc:AlternateContent>
          </a:graphicData>
        </a:graphic>
      </p:graphicFrame>
      <p:sp>
        <p:nvSpPr>
          <p:cNvPr id="14" name="Content Placeholder 2"/>
          <p:cNvSpPr txBox="1">
            <a:spLocks/>
          </p:cNvSpPr>
          <p:nvPr/>
        </p:nvSpPr>
        <p:spPr bwMode="auto">
          <a:xfrm>
            <a:off x="1430356" y="1755069"/>
            <a:ext cx="2249278" cy="618780"/>
          </a:xfrm>
          <a:prstGeom prst="rect">
            <a:avLst/>
          </a:prstGeom>
          <a:noFill/>
          <a:ln w="38100">
            <a:solidFill>
              <a:srgbClr val="FF0000"/>
            </a:solidFill>
            <a:miter lim="800000"/>
            <a:headEnd/>
            <a:tailEnd/>
          </a:ln>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Tx/>
              <a:buFont typeface="Arial" panose="020B0604020202020204" pitchFamily="34" charset="0"/>
              <a:buChar char="•"/>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gn="ctr">
              <a:spcBef>
                <a:spcPts val="1200"/>
              </a:spcBef>
              <a:spcAft>
                <a:spcPts val="1200"/>
              </a:spcAft>
              <a:buFont typeface="Arial" panose="020B0604020202020204" pitchFamily="34" charset="0"/>
              <a:buNone/>
            </a:pPr>
            <a:r>
              <a:rPr lang="en-US" sz="3200" kern="0">
                <a:solidFill>
                  <a:srgbClr val="FF0000"/>
                </a:solidFill>
              </a:rPr>
              <a:t>Additivity</a:t>
            </a:r>
            <a:endParaRPr lang="en-US" sz="3200" kern="0" dirty="0">
              <a:solidFill>
                <a:srgbClr val="FF0000"/>
              </a:solidFill>
            </a:endParaRPr>
          </a:p>
        </p:txBody>
      </p:sp>
      <p:sp>
        <p:nvSpPr>
          <p:cNvPr id="17" name="Content Placeholder 2"/>
          <p:cNvSpPr txBox="1">
            <a:spLocks/>
          </p:cNvSpPr>
          <p:nvPr/>
        </p:nvSpPr>
        <p:spPr bwMode="auto">
          <a:xfrm>
            <a:off x="4770304" y="1755069"/>
            <a:ext cx="3049836" cy="618780"/>
          </a:xfrm>
          <a:prstGeom prst="rect">
            <a:avLst/>
          </a:prstGeom>
          <a:noFill/>
          <a:ln w="38100">
            <a:solidFill>
              <a:srgbClr val="0000FF"/>
            </a:solidFill>
            <a:miter lim="800000"/>
            <a:headEnd/>
            <a:tailEnd/>
          </a:ln>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Tx/>
              <a:buFont typeface="Arial" panose="020B0604020202020204" pitchFamily="34" charset="0"/>
              <a:buChar char="•"/>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gn="ctr">
              <a:spcBef>
                <a:spcPts val="1200"/>
              </a:spcBef>
              <a:spcAft>
                <a:spcPts val="1200"/>
              </a:spcAft>
              <a:buFont typeface="Arial" panose="020B0604020202020204" pitchFamily="34" charset="0"/>
              <a:buNone/>
            </a:pPr>
            <a:r>
              <a:rPr lang="en-US" sz="3200" kern="0" dirty="0">
                <a:solidFill>
                  <a:srgbClr val="0000FF"/>
                </a:solidFill>
              </a:rPr>
              <a:t>Homogeneity</a:t>
            </a:r>
          </a:p>
        </p:txBody>
      </p:sp>
      <p:cxnSp>
        <p:nvCxnSpPr>
          <p:cNvPr id="18" name="Curved Connector 17"/>
          <p:cNvCxnSpPr>
            <a:stCxn id="14" idx="0"/>
            <a:endCxn id="17" idx="0"/>
          </p:cNvCxnSpPr>
          <p:nvPr/>
        </p:nvCxnSpPr>
        <p:spPr bwMode="auto">
          <a:xfrm rot="5400000" flipH="1" flipV="1">
            <a:off x="4425108" y="-115044"/>
            <a:ext cx="12700" cy="3740227"/>
          </a:xfrm>
          <a:prstGeom prst="curvedConnector3">
            <a:avLst>
              <a:gd name="adj1" fmla="val 1800000"/>
            </a:avLst>
          </a:prstGeom>
          <a:solidFill>
            <a:schemeClr val="accent1"/>
          </a:solidFill>
          <a:ln w="63500" cap="flat" cmpd="sng" algn="ctr">
            <a:solidFill>
              <a:srgbClr val="FFC000"/>
            </a:solidFill>
            <a:prstDash val="solid"/>
            <a:round/>
            <a:headEnd type="none" w="med" len="med"/>
            <a:tailEnd type="triangle"/>
          </a:ln>
          <a:effectLst/>
        </p:spPr>
      </p:cxnSp>
      <p:cxnSp>
        <p:nvCxnSpPr>
          <p:cNvPr id="20" name="Straight Connector 19"/>
          <p:cNvCxnSpPr/>
          <p:nvPr/>
        </p:nvCxnSpPr>
        <p:spPr bwMode="auto">
          <a:xfrm flipH="1">
            <a:off x="4124936" y="1097728"/>
            <a:ext cx="209321" cy="848299"/>
          </a:xfrm>
          <a:prstGeom prst="line">
            <a:avLst/>
          </a:prstGeom>
          <a:solidFill>
            <a:schemeClr val="accent1"/>
          </a:solidFill>
          <a:ln w="63500" cap="flat" cmpd="sng" algn="ctr">
            <a:solidFill>
              <a:schemeClr val="tx1"/>
            </a:solidFill>
            <a:prstDash val="solid"/>
            <a:round/>
            <a:headEnd type="none" w="med" len="med"/>
            <a:tailEnd type="none" w="med" len="med"/>
          </a:ln>
          <a:effectLst/>
        </p:spPr>
      </p:cxnSp>
      <p:pic>
        <p:nvPicPr>
          <p:cNvPr id="40964" name="Picture 4" descr="Image resul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495" y="2704146"/>
            <a:ext cx="2095500" cy="294322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Object 9"/>
          <p:cNvGraphicFramePr>
            <a:graphicFrameLocks noChangeAspect="1"/>
          </p:cNvGraphicFramePr>
          <p:nvPr>
            <p:extLst>
              <p:ext uri="{D42A27DB-BD31-4B8C-83A1-F6EECF244321}">
                <p14:modId xmlns:p14="http://schemas.microsoft.com/office/powerpoint/2010/main" val="901886476"/>
              </p:ext>
            </p:extLst>
          </p:nvPr>
        </p:nvGraphicFramePr>
        <p:xfrm>
          <a:off x="2554995" y="2855894"/>
          <a:ext cx="3757277" cy="555522"/>
        </p:xfrm>
        <a:graphic>
          <a:graphicData uri="http://schemas.openxmlformats.org/presentationml/2006/ole">
            <mc:AlternateContent xmlns:mc="http://schemas.openxmlformats.org/markup-compatibility/2006">
              <mc:Choice xmlns:v="urn:schemas-microsoft-com:vml" Requires="v">
                <p:oleObj name="Equation" r:id="rId6" imgW="1739880" imgH="253800" progId="Equation.DSMT4">
                  <p:embed/>
                </p:oleObj>
              </mc:Choice>
              <mc:Fallback>
                <p:oleObj name="Equation" r:id="rId6" imgW="1739880" imgH="253800" progId="Equation.DSMT4">
                  <p:embed/>
                  <p:pic>
                    <p:nvPicPr>
                      <p:cNvPr id="6" name="Object 5"/>
                      <p:cNvPicPr>
                        <a:picLocks noChangeAspect="1" noChangeArrowheads="1"/>
                      </p:cNvPicPr>
                      <p:nvPr/>
                    </p:nvPicPr>
                    <p:blipFill>
                      <a:blip r:embed="rId7"/>
                      <a:srcRect/>
                      <a:stretch>
                        <a:fillRect/>
                      </a:stretch>
                    </p:blipFill>
                    <p:spPr bwMode="auto">
                      <a:xfrm>
                        <a:off x="2554995" y="2855894"/>
                        <a:ext cx="3757277" cy="555522"/>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1417359520"/>
              </p:ext>
            </p:extLst>
          </p:nvPr>
        </p:nvGraphicFramePr>
        <p:xfrm>
          <a:off x="2554995" y="3397736"/>
          <a:ext cx="6363869" cy="546213"/>
        </p:xfrm>
        <a:graphic>
          <a:graphicData uri="http://schemas.openxmlformats.org/presentationml/2006/ole">
            <mc:AlternateContent xmlns:mc="http://schemas.openxmlformats.org/markup-compatibility/2006">
              <mc:Choice xmlns:v="urn:schemas-microsoft-com:vml" Requires="v">
                <p:oleObj name="Equation" r:id="rId8" imgW="2997000" imgH="253800" progId="Equation.DSMT4">
                  <p:embed/>
                </p:oleObj>
              </mc:Choice>
              <mc:Fallback>
                <p:oleObj name="Equation" r:id="rId8" imgW="2997000" imgH="253800" progId="Equation.DSMT4">
                  <p:embed/>
                  <p:pic>
                    <p:nvPicPr>
                      <p:cNvPr id="10" name="Object 9"/>
                      <p:cNvPicPr>
                        <a:picLocks noChangeAspect="1" noChangeArrowheads="1"/>
                      </p:cNvPicPr>
                      <p:nvPr/>
                    </p:nvPicPr>
                    <p:blipFill>
                      <a:blip r:embed="rId9"/>
                      <a:srcRect/>
                      <a:stretch>
                        <a:fillRect/>
                      </a:stretch>
                    </p:blipFill>
                    <p:spPr bwMode="auto">
                      <a:xfrm>
                        <a:off x="2554995" y="3397736"/>
                        <a:ext cx="6363869" cy="546213"/>
                      </a:xfrm>
                      <a:prstGeom prst="rect">
                        <a:avLst/>
                      </a:prstGeom>
                      <a:noFill/>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561075788"/>
              </p:ext>
            </p:extLst>
          </p:nvPr>
        </p:nvGraphicFramePr>
        <p:xfrm>
          <a:off x="1438273" y="5269735"/>
          <a:ext cx="1052713" cy="377636"/>
        </p:xfrm>
        <a:graphic>
          <a:graphicData uri="http://schemas.openxmlformats.org/presentationml/2006/ole">
            <mc:AlternateContent xmlns:mc="http://schemas.openxmlformats.org/markup-compatibility/2006">
              <mc:Choice xmlns:v="urn:schemas-microsoft-com:vml" Requires="v">
                <p:oleObj name="Equation" r:id="rId10" imgW="609480" imgH="228600" progId="Equation.DSMT4">
                  <p:embed/>
                </p:oleObj>
              </mc:Choice>
              <mc:Fallback>
                <p:oleObj name="Equation" r:id="rId10" imgW="609480" imgH="228600" progId="Equation.DSMT4">
                  <p:embed/>
                  <p:pic>
                    <p:nvPicPr>
                      <p:cNvPr id="10" name="Object 9"/>
                      <p:cNvPicPr>
                        <a:picLocks noChangeAspect="1" noChangeArrowheads="1"/>
                      </p:cNvPicPr>
                      <p:nvPr/>
                    </p:nvPicPr>
                    <p:blipFill>
                      <a:blip r:embed="rId11"/>
                      <a:srcRect/>
                      <a:stretch>
                        <a:fillRect/>
                      </a:stretch>
                    </p:blipFill>
                    <p:spPr bwMode="auto">
                      <a:xfrm>
                        <a:off x="1438273" y="5269735"/>
                        <a:ext cx="1052713" cy="377636"/>
                      </a:xfrm>
                      <a:prstGeom prst="rect">
                        <a:avLst/>
                      </a:prstGeom>
                      <a:solidFill>
                        <a:schemeClr val="bg1"/>
                      </a:solidFill>
                    </p:spPr>
                  </p:pic>
                </p:oleObj>
              </mc:Fallback>
            </mc:AlternateContent>
          </a:graphicData>
        </a:graphic>
      </p:graphicFrame>
    </p:spTree>
    <p:extLst>
      <p:ext uri="{BB962C8B-B14F-4D97-AF65-F5344CB8AC3E}">
        <p14:creationId xmlns:p14="http://schemas.microsoft.com/office/powerpoint/2010/main" val="2122663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Independence of Additivity</a:t>
            </a:r>
          </a:p>
        </p:txBody>
      </p:sp>
      <p:sp>
        <p:nvSpPr>
          <p:cNvPr id="4" name="Content Placeholder 2"/>
          <p:cNvSpPr txBox="1">
            <a:spLocks/>
          </p:cNvSpPr>
          <p:nvPr/>
        </p:nvSpPr>
        <p:spPr bwMode="auto">
          <a:xfrm>
            <a:off x="1430356" y="1134936"/>
            <a:ext cx="2249278" cy="618780"/>
          </a:xfrm>
          <a:prstGeom prst="rect">
            <a:avLst/>
          </a:prstGeom>
          <a:noFill/>
          <a:ln w="38100">
            <a:solidFill>
              <a:srgbClr val="FF0000"/>
            </a:solidFill>
            <a:miter lim="800000"/>
            <a:headEnd/>
            <a:tailEnd/>
          </a:ln>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Tx/>
              <a:buFont typeface="Arial" panose="020B0604020202020204" pitchFamily="34" charset="0"/>
              <a:buChar char="•"/>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gn="ctr">
              <a:spcBef>
                <a:spcPts val="1200"/>
              </a:spcBef>
              <a:spcAft>
                <a:spcPts val="1200"/>
              </a:spcAft>
              <a:buFont typeface="Arial" panose="020B0604020202020204" pitchFamily="34" charset="0"/>
              <a:buNone/>
            </a:pPr>
            <a:r>
              <a:rPr lang="en-US" sz="3200" kern="0">
                <a:solidFill>
                  <a:srgbClr val="FF0000"/>
                </a:solidFill>
              </a:rPr>
              <a:t>Additivity</a:t>
            </a:r>
            <a:endParaRPr lang="en-US" sz="3200" kern="0" dirty="0">
              <a:solidFill>
                <a:srgbClr val="FF0000"/>
              </a:solidFill>
            </a:endParaRPr>
          </a:p>
        </p:txBody>
      </p:sp>
      <p:sp>
        <p:nvSpPr>
          <p:cNvPr id="5" name="Content Placeholder 2"/>
          <p:cNvSpPr txBox="1">
            <a:spLocks/>
          </p:cNvSpPr>
          <p:nvPr/>
        </p:nvSpPr>
        <p:spPr bwMode="auto">
          <a:xfrm>
            <a:off x="4770304" y="1134936"/>
            <a:ext cx="3049836" cy="618780"/>
          </a:xfrm>
          <a:prstGeom prst="rect">
            <a:avLst/>
          </a:prstGeom>
          <a:noFill/>
          <a:ln w="38100">
            <a:solidFill>
              <a:srgbClr val="0000FF"/>
            </a:solidFill>
            <a:miter lim="800000"/>
            <a:headEnd/>
            <a:tailEnd/>
          </a:ln>
        </p:spPr>
        <p:txBody>
          <a:bodyPr vert="horz" wrap="square" lIns="91440" tIns="45720" rIns="91440" bIns="45720" numCol="1" anchor="t" anchorCtr="0" compatLnSpc="1">
            <a:prstTxWarp prst="textNoShape">
              <a:avLst/>
            </a:prstTxWarp>
          </a:bodyPr>
          <a:lstStyle>
            <a:lvl1pPr marL="457200" indent="-457200" algn="l" rtl="0" fontAlgn="base">
              <a:spcBef>
                <a:spcPct val="20000"/>
              </a:spcBef>
              <a:spcAft>
                <a:spcPct val="0"/>
              </a:spcAft>
              <a:buClrTx/>
              <a:buFont typeface="Arial" panose="020B0604020202020204" pitchFamily="34" charset="0"/>
              <a:buChar char="•"/>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0" indent="0" algn="ctr">
              <a:spcBef>
                <a:spcPts val="1200"/>
              </a:spcBef>
              <a:spcAft>
                <a:spcPts val="1200"/>
              </a:spcAft>
              <a:buFont typeface="Arial" panose="020B0604020202020204" pitchFamily="34" charset="0"/>
              <a:buNone/>
            </a:pPr>
            <a:r>
              <a:rPr lang="en-US" sz="3200" kern="0" dirty="0">
                <a:solidFill>
                  <a:srgbClr val="0000FF"/>
                </a:solidFill>
              </a:rPr>
              <a:t>Homogeneity</a:t>
            </a:r>
          </a:p>
        </p:txBody>
      </p:sp>
      <p:cxnSp>
        <p:nvCxnSpPr>
          <p:cNvPr id="7" name="Curved Connector 6"/>
          <p:cNvCxnSpPr>
            <a:stCxn id="5" idx="2"/>
            <a:endCxn id="4" idx="2"/>
          </p:cNvCxnSpPr>
          <p:nvPr/>
        </p:nvCxnSpPr>
        <p:spPr bwMode="auto">
          <a:xfrm rot="5400000">
            <a:off x="4425109" y="-116397"/>
            <a:ext cx="12700" cy="3740227"/>
          </a:xfrm>
          <a:prstGeom prst="curvedConnector3">
            <a:avLst>
              <a:gd name="adj1" fmla="val 1800000"/>
            </a:avLst>
          </a:prstGeom>
          <a:solidFill>
            <a:schemeClr val="accent1"/>
          </a:solidFill>
          <a:ln w="63500" cap="flat" cmpd="sng" algn="ctr">
            <a:solidFill>
              <a:srgbClr val="00B050"/>
            </a:solidFill>
            <a:prstDash val="solid"/>
            <a:round/>
            <a:headEnd type="none" w="med" len="med"/>
            <a:tailEnd type="triangle"/>
          </a:ln>
          <a:effectLst/>
        </p:spPr>
      </p:cxnSp>
      <p:cxnSp>
        <p:nvCxnSpPr>
          <p:cNvPr id="9" name="Straight Connector 8"/>
          <p:cNvCxnSpPr/>
          <p:nvPr/>
        </p:nvCxnSpPr>
        <p:spPr bwMode="auto">
          <a:xfrm flipH="1">
            <a:off x="4124936" y="1552735"/>
            <a:ext cx="209321" cy="848299"/>
          </a:xfrm>
          <a:prstGeom prst="line">
            <a:avLst/>
          </a:prstGeom>
          <a:solidFill>
            <a:schemeClr val="accent1"/>
          </a:solidFill>
          <a:ln w="63500" cap="flat" cmpd="sng" algn="ctr">
            <a:solidFill>
              <a:schemeClr val="tx1"/>
            </a:solidFill>
            <a:prstDash val="solid"/>
            <a:round/>
            <a:headEnd type="none" w="med" len="med"/>
            <a:tailEnd type="none" w="med" len="med"/>
          </a:ln>
          <a:effectLst/>
        </p:spPr>
      </p:cxnSp>
      <p:pic>
        <p:nvPicPr>
          <p:cNvPr id="11" name="Picture 10"/>
          <p:cNvPicPr>
            <a:picLocks noChangeAspect="1"/>
          </p:cNvPicPr>
          <p:nvPr/>
        </p:nvPicPr>
        <p:blipFill>
          <a:blip r:embed="rId3"/>
          <a:stretch>
            <a:fillRect/>
          </a:stretch>
        </p:blipFill>
        <p:spPr>
          <a:xfrm>
            <a:off x="157186" y="2492094"/>
            <a:ext cx="8800022" cy="4001866"/>
          </a:xfrm>
          <a:prstGeom prst="rect">
            <a:avLst/>
          </a:prstGeom>
        </p:spPr>
      </p:pic>
      <p:cxnSp>
        <p:nvCxnSpPr>
          <p:cNvPr id="6" name="Straight Connector 5"/>
          <p:cNvCxnSpPr/>
          <p:nvPr/>
        </p:nvCxnSpPr>
        <p:spPr bwMode="auto">
          <a:xfrm>
            <a:off x="5514975" y="3971925"/>
            <a:ext cx="3257550"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323850" y="4495800"/>
            <a:ext cx="1106506"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7588638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Recap!</a:t>
            </a:r>
          </a:p>
        </p:txBody>
      </p:sp>
      <mc:AlternateContent xmlns:mc="http://schemas.openxmlformats.org/markup-compatibility/2006" xmlns:a14="http://schemas.microsoft.com/office/drawing/2010/main">
        <mc:Choice Requires="a14">
          <p:sp>
            <p:nvSpPr>
              <p:cNvPr id="4" name="Rectangle 14"/>
              <p:cNvSpPr>
                <a:spLocks noChangeArrowheads="1"/>
              </p:cNvSpPr>
              <p:nvPr/>
            </p:nvSpPr>
            <p:spPr bwMode="auto">
              <a:xfrm>
                <a:off x="260817" y="1095860"/>
                <a:ext cx="8471209" cy="3447098"/>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lvl="1">
                  <a:spcAft>
                    <a:spcPts val="1200"/>
                  </a:spcAft>
                </a:pPr>
                <a:r>
                  <a:rPr lang="en-US" dirty="0">
                    <a:solidFill>
                      <a:schemeClr val="tx1"/>
                    </a:solidFill>
                    <a:latin typeface="+mn-lt"/>
                  </a:rPr>
                  <a:t>An operator </a:t>
                </a:r>
                <a:r>
                  <a:rPr lang="en-US" i="1" dirty="0">
                    <a:latin typeface="+mn-lt"/>
                  </a:rPr>
                  <a:t>L</a:t>
                </a:r>
                <a:r>
                  <a:rPr lang="en-US" dirty="0">
                    <a:solidFill>
                      <a:schemeClr val="tx1"/>
                    </a:solidFill>
                    <a:latin typeface="+mn-lt"/>
                  </a:rPr>
                  <a:t> is called a </a:t>
                </a:r>
                <a:r>
                  <a:rPr lang="en-US" b="1" dirty="0">
                    <a:solidFill>
                      <a:schemeClr val="tx1"/>
                    </a:solidFill>
                    <a:latin typeface="+mn-lt"/>
                  </a:rPr>
                  <a:t>linear</a:t>
                </a:r>
                <a:r>
                  <a:rPr lang="en-US" dirty="0">
                    <a:solidFill>
                      <a:schemeClr val="tx1"/>
                    </a:solidFill>
                    <a:latin typeface="+mn-lt"/>
                  </a:rPr>
                  <a:t> operator for a </a:t>
                </a:r>
                <a:r>
                  <a:rPr lang="en-US" dirty="0">
                    <a:solidFill>
                      <a:srgbClr val="FF0000"/>
                    </a:solidFill>
                    <a:latin typeface="+mn-lt"/>
                  </a:rPr>
                  <a:t>class</a:t>
                </a:r>
                <a:r>
                  <a:rPr lang="en-US" dirty="0">
                    <a:solidFill>
                      <a:schemeClr val="tx1"/>
                    </a:solidFill>
                    <a:latin typeface="+mn-lt"/>
                  </a:rPr>
                  <a:t> of inputs </a:t>
                </a:r>
                <a14:m>
                  <m:oMath xmlns:m="http://schemas.openxmlformats.org/officeDocument/2006/math">
                    <m:r>
                      <a:rPr lang="en-US" i="1">
                        <a:latin typeface="Cambria Math" panose="02040503050406030204" pitchFamily="18" charset="0"/>
                      </a:rPr>
                      <m:t>𝑣</m:t>
                    </m:r>
                    <m:r>
                      <a:rPr lang="en-US" i="1">
                        <a:latin typeface="Cambria Math" panose="02040503050406030204" pitchFamily="18" charset="0"/>
                      </a:rPr>
                      <m:t> </m:t>
                    </m:r>
                  </m:oMath>
                </a14:m>
                <a:r>
                  <a:rPr lang="en-US" dirty="0">
                    <a:solidFill>
                      <a:schemeClr val="tx1"/>
                    </a:solidFill>
                    <a:latin typeface="+mn-lt"/>
                  </a:rPr>
                  <a:t> and a scalar in a </a:t>
                </a:r>
                <a:r>
                  <a:rPr lang="en-US" dirty="0">
                    <a:solidFill>
                      <a:srgbClr val="FF0000"/>
                    </a:solidFill>
                    <a:latin typeface="+mn-lt"/>
                  </a:rPr>
                  <a:t>domain</a:t>
                </a:r>
                <a:r>
                  <a:rPr lang="en-US" dirty="0">
                    <a:latin typeface="+mn-lt"/>
                  </a:rPr>
                  <a:t> </a:t>
                </a:r>
                <a:r>
                  <a:rPr lang="en-US" dirty="0">
                    <a:solidFill>
                      <a:schemeClr val="tx1"/>
                    </a:solidFill>
                    <a:latin typeface="+mn-lt"/>
                  </a:rPr>
                  <a:t>if and only if:</a:t>
                </a:r>
              </a:p>
              <a:p>
                <a:pPr lvl="1">
                  <a:spcAft>
                    <a:spcPts val="1200"/>
                  </a:spcAft>
                </a:pPr>
                <a:endParaRPr lang="en-US" dirty="0">
                  <a:latin typeface="+mn-lt"/>
                </a:endParaRPr>
              </a:p>
              <a:p>
                <a:pPr lvl="1">
                  <a:spcAft>
                    <a:spcPts val="1200"/>
                  </a:spcAft>
                </a:pPr>
                <a:endParaRPr lang="en-US" dirty="0">
                  <a:solidFill>
                    <a:schemeClr val="tx1"/>
                  </a:solidFill>
                  <a:latin typeface="+mn-lt"/>
                </a:endParaRPr>
              </a:p>
              <a:p>
                <a:pPr lvl="1">
                  <a:spcAft>
                    <a:spcPts val="1200"/>
                  </a:spcAft>
                </a:pPr>
                <a:endParaRPr lang="en-US" dirty="0">
                  <a:solidFill>
                    <a:schemeClr val="tx1"/>
                  </a:solidFill>
                  <a:latin typeface="+mn-lt"/>
                </a:endParaRPr>
              </a:p>
              <a:p>
                <a:pPr lvl="1">
                  <a:spcAft>
                    <a:spcPts val="1200"/>
                  </a:spcAft>
                </a:pPr>
                <a:endParaRPr lang="en-US" dirty="0">
                  <a:solidFill>
                    <a:schemeClr val="tx1"/>
                  </a:solidFill>
                  <a:latin typeface="+mn-lt"/>
                </a:endParaRPr>
              </a:p>
              <a:p>
                <a:pPr lvl="1">
                  <a:spcAft>
                    <a:spcPts val="1200"/>
                  </a:spcAft>
                </a:pPr>
                <a:r>
                  <a:rPr lang="en-US" dirty="0">
                    <a:solidFill>
                      <a:schemeClr val="tx1"/>
                    </a:solidFill>
                    <a:latin typeface="+mn-lt"/>
                  </a:rPr>
                  <a:t>Linear system = A system described by a linear operator</a:t>
                </a:r>
              </a:p>
            </p:txBody>
          </p:sp>
        </mc:Choice>
        <mc:Fallback xmlns="">
          <p:sp>
            <p:nvSpPr>
              <p:cNvPr id="4" name="Rectangle 14"/>
              <p:cNvSpPr>
                <a:spLocks noRot="1" noChangeAspect="1" noMove="1" noResize="1" noEditPoints="1" noAdjustHandles="1" noChangeArrowheads="1" noChangeShapeType="1" noTextEdit="1"/>
              </p:cNvSpPr>
              <p:nvPr/>
            </p:nvSpPr>
            <p:spPr bwMode="auto">
              <a:xfrm>
                <a:off x="260817" y="1095860"/>
                <a:ext cx="8471209" cy="3447098"/>
              </a:xfrm>
              <a:prstGeom prst="rect">
                <a:avLst/>
              </a:prstGeom>
              <a:blipFill>
                <a:blip r:embed="rId3"/>
                <a:stretch>
                  <a:fillRect t="-1239" b="-336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974427" y="2314131"/>
                <a:ext cx="5386539" cy="1323439"/>
              </a:xfrm>
              <a:prstGeom prst="rect">
                <a:avLst/>
              </a:prstGeom>
            </p:spPr>
            <p:txBody>
              <a:bodyPr wrap="square">
                <a:spAutoFit/>
              </a:bodyPr>
              <a:lstStyle/>
              <a:p>
                <a:pPr algn="ctr"/>
                <a:r>
                  <a:rPr lang="en-US" sz="4000" i="1" dirty="0">
                    <a:solidFill>
                      <a:srgbClr val="00B050"/>
                    </a:solidFill>
                  </a:rPr>
                  <a:t>L</a:t>
                </a:r>
                <a14:m>
                  <m:oMath xmlns:m="http://schemas.openxmlformats.org/officeDocument/2006/math">
                    <m:d>
                      <m:dPr>
                        <m:begChr m:val="["/>
                        <m:endChr m:val="]"/>
                        <m:ctrlPr>
                          <a:rPr lang="en-US" sz="4000" i="1">
                            <a:solidFill>
                              <a:srgbClr val="00B050"/>
                            </a:solidFill>
                            <a:latin typeface="Cambria Math" panose="02040503050406030204" pitchFamily="18" charset="0"/>
                          </a:rPr>
                        </m:ctrlPr>
                      </m:dPr>
                      <m:e>
                        <m:sSub>
                          <m:sSubPr>
                            <m:ctrlPr>
                              <a:rPr lang="en-US" sz="4000" i="1">
                                <a:solidFill>
                                  <a:srgbClr val="00B050"/>
                                </a:solidFill>
                                <a:latin typeface="Cambria Math" panose="02040503050406030204" pitchFamily="18" charset="0"/>
                              </a:rPr>
                            </m:ctrlPr>
                          </m:sSubPr>
                          <m:e>
                            <m:r>
                              <a:rPr lang="el-GR" sz="4000" i="1">
                                <a:solidFill>
                                  <a:srgbClr val="00B050"/>
                                </a:solidFill>
                                <a:latin typeface="Cambria Math" panose="02040503050406030204" pitchFamily="18" charset="0"/>
                              </a:rPr>
                              <m:t>𝛼</m:t>
                            </m:r>
                            <m:r>
                              <a:rPr lang="en-US" sz="4000" i="1" baseline="-25000">
                                <a:solidFill>
                                  <a:srgbClr val="00B050"/>
                                </a:solidFill>
                                <a:latin typeface="Cambria Math" panose="02040503050406030204" pitchFamily="18" charset="0"/>
                              </a:rPr>
                              <m:t>1</m:t>
                            </m:r>
                            <m:r>
                              <a:rPr lang="en-US" sz="4000" i="1">
                                <a:solidFill>
                                  <a:srgbClr val="00B050"/>
                                </a:solidFill>
                                <a:latin typeface="Cambria Math" panose="02040503050406030204" pitchFamily="18" charset="0"/>
                              </a:rPr>
                              <m:t>𝑣</m:t>
                            </m:r>
                          </m:e>
                          <m:sub>
                            <m:r>
                              <a:rPr lang="en-US" sz="4000" i="1">
                                <a:solidFill>
                                  <a:srgbClr val="00B050"/>
                                </a:solidFill>
                                <a:latin typeface="Cambria Math"/>
                              </a:rPr>
                              <m:t>1</m:t>
                            </m:r>
                          </m:sub>
                        </m:sSub>
                        <m:d>
                          <m:dPr>
                            <m:ctrlPr>
                              <a:rPr lang="en-US" sz="4000" i="1">
                                <a:solidFill>
                                  <a:srgbClr val="00B050"/>
                                </a:solidFill>
                                <a:latin typeface="Cambria Math" panose="02040503050406030204" pitchFamily="18" charset="0"/>
                              </a:rPr>
                            </m:ctrlPr>
                          </m:dPr>
                          <m:e>
                            <m:r>
                              <a:rPr lang="en-US" sz="4000" i="1">
                                <a:solidFill>
                                  <a:srgbClr val="00B050"/>
                                </a:solidFill>
                                <a:latin typeface="Cambria Math"/>
                              </a:rPr>
                              <m:t>𝑥</m:t>
                            </m:r>
                          </m:e>
                        </m:d>
                        <m:r>
                          <a:rPr lang="en-US" sz="4000" i="1">
                            <a:solidFill>
                              <a:srgbClr val="00B050"/>
                            </a:solidFill>
                            <a:latin typeface="Cambria Math"/>
                          </a:rPr>
                          <m:t>+</m:t>
                        </m:r>
                        <m:sSub>
                          <m:sSubPr>
                            <m:ctrlPr>
                              <a:rPr lang="en-US" sz="4000" i="1">
                                <a:solidFill>
                                  <a:srgbClr val="00B050"/>
                                </a:solidFill>
                                <a:latin typeface="Cambria Math" panose="02040503050406030204" pitchFamily="18" charset="0"/>
                              </a:rPr>
                            </m:ctrlPr>
                          </m:sSubPr>
                          <m:e>
                            <m:r>
                              <a:rPr lang="el-GR" sz="4000" i="1">
                                <a:solidFill>
                                  <a:srgbClr val="00B050"/>
                                </a:solidFill>
                                <a:latin typeface="Cambria Math" panose="02040503050406030204" pitchFamily="18" charset="0"/>
                              </a:rPr>
                              <m:t>𝛼</m:t>
                            </m:r>
                          </m:e>
                          <m:sub>
                            <m:r>
                              <a:rPr lang="en-US" sz="4000" i="1">
                                <a:solidFill>
                                  <a:srgbClr val="00B050"/>
                                </a:solidFill>
                                <a:latin typeface="Cambria Math"/>
                              </a:rPr>
                              <m:t>2</m:t>
                            </m:r>
                          </m:sub>
                        </m:sSub>
                        <m:sSub>
                          <m:sSubPr>
                            <m:ctrlPr>
                              <a:rPr lang="en-US" sz="4000" i="1">
                                <a:solidFill>
                                  <a:srgbClr val="00B050"/>
                                </a:solidFill>
                                <a:latin typeface="Cambria Math" panose="02040503050406030204" pitchFamily="18" charset="0"/>
                              </a:rPr>
                            </m:ctrlPr>
                          </m:sSubPr>
                          <m:e>
                            <m:r>
                              <a:rPr lang="en-US" sz="4000" i="1">
                                <a:solidFill>
                                  <a:srgbClr val="00B050"/>
                                </a:solidFill>
                                <a:latin typeface="Cambria Math" panose="02040503050406030204" pitchFamily="18" charset="0"/>
                              </a:rPr>
                              <m:t>𝑣</m:t>
                            </m:r>
                          </m:e>
                          <m:sub>
                            <m:r>
                              <a:rPr lang="en-US" sz="4000" i="1">
                                <a:solidFill>
                                  <a:srgbClr val="00B050"/>
                                </a:solidFill>
                                <a:latin typeface="Cambria Math"/>
                              </a:rPr>
                              <m:t>2</m:t>
                            </m:r>
                          </m:sub>
                        </m:sSub>
                        <m:d>
                          <m:dPr>
                            <m:ctrlPr>
                              <a:rPr lang="en-US" sz="4000" i="1">
                                <a:solidFill>
                                  <a:srgbClr val="00B050"/>
                                </a:solidFill>
                                <a:latin typeface="Cambria Math" panose="02040503050406030204" pitchFamily="18" charset="0"/>
                              </a:rPr>
                            </m:ctrlPr>
                          </m:dPr>
                          <m:e>
                            <m:r>
                              <a:rPr lang="en-US" sz="4000" i="1">
                                <a:solidFill>
                                  <a:srgbClr val="00B050"/>
                                </a:solidFill>
                                <a:latin typeface="Cambria Math"/>
                              </a:rPr>
                              <m:t>𝑥</m:t>
                            </m:r>
                          </m:e>
                        </m:d>
                      </m:e>
                    </m:d>
                  </m:oMath>
                </a14:m>
                <a:r>
                  <a:rPr lang="en-US" sz="4000" i="1" dirty="0">
                    <a:solidFill>
                      <a:srgbClr val="00B050"/>
                    </a:solidFill>
                  </a:rPr>
                  <a:t>=</a:t>
                </a:r>
              </a:p>
              <a:p>
                <a:pPr algn="ctr"/>
                <a14:m>
                  <m:oMath xmlns:m="http://schemas.openxmlformats.org/officeDocument/2006/math">
                    <m:sSub>
                      <m:sSubPr>
                        <m:ctrlPr>
                          <a:rPr lang="en-US" sz="4000" i="1">
                            <a:solidFill>
                              <a:srgbClr val="00B050"/>
                            </a:solidFill>
                            <a:latin typeface="Cambria Math" panose="02040503050406030204" pitchFamily="18" charset="0"/>
                          </a:rPr>
                        </m:ctrlPr>
                      </m:sSubPr>
                      <m:e>
                        <m:r>
                          <a:rPr lang="el-GR" sz="4000" i="1">
                            <a:solidFill>
                              <a:srgbClr val="00B050"/>
                            </a:solidFill>
                            <a:latin typeface="Cambria Math" panose="02040503050406030204" pitchFamily="18" charset="0"/>
                          </a:rPr>
                          <m:t>𝛼</m:t>
                        </m:r>
                      </m:e>
                      <m:sub>
                        <m:r>
                          <a:rPr lang="en-US" sz="4000" i="1">
                            <a:solidFill>
                              <a:srgbClr val="00B050"/>
                            </a:solidFill>
                            <a:latin typeface="Cambria Math"/>
                          </a:rPr>
                          <m:t>1</m:t>
                        </m:r>
                      </m:sub>
                    </m:sSub>
                    <m:r>
                      <a:rPr lang="en-US" sz="4000" i="1">
                        <a:solidFill>
                          <a:srgbClr val="00B050"/>
                        </a:solidFill>
                        <a:latin typeface="Cambria Math" panose="02040503050406030204" pitchFamily="18" charset="0"/>
                      </a:rPr>
                      <m:t>𝐿</m:t>
                    </m:r>
                    <m:d>
                      <m:dPr>
                        <m:begChr m:val="["/>
                        <m:endChr m:val="]"/>
                        <m:ctrlPr>
                          <a:rPr lang="en-US" sz="4000" i="1">
                            <a:solidFill>
                              <a:srgbClr val="00B050"/>
                            </a:solidFill>
                            <a:latin typeface="Cambria Math" panose="02040503050406030204" pitchFamily="18" charset="0"/>
                          </a:rPr>
                        </m:ctrlPr>
                      </m:dPr>
                      <m:e>
                        <m:sSub>
                          <m:sSubPr>
                            <m:ctrlPr>
                              <a:rPr lang="en-US" sz="4000" i="1">
                                <a:solidFill>
                                  <a:srgbClr val="00B050"/>
                                </a:solidFill>
                                <a:latin typeface="Cambria Math" panose="02040503050406030204" pitchFamily="18" charset="0"/>
                              </a:rPr>
                            </m:ctrlPr>
                          </m:sSubPr>
                          <m:e>
                            <m:r>
                              <a:rPr lang="en-US" sz="4000" i="1">
                                <a:solidFill>
                                  <a:srgbClr val="00B050"/>
                                </a:solidFill>
                                <a:latin typeface="Cambria Math" panose="02040503050406030204" pitchFamily="18" charset="0"/>
                              </a:rPr>
                              <m:t>𝑣</m:t>
                            </m:r>
                          </m:e>
                          <m:sub>
                            <m:r>
                              <a:rPr lang="en-US" sz="4000" i="1">
                                <a:solidFill>
                                  <a:srgbClr val="00B050"/>
                                </a:solidFill>
                                <a:latin typeface="Cambria Math"/>
                              </a:rPr>
                              <m:t>1</m:t>
                            </m:r>
                          </m:sub>
                        </m:sSub>
                        <m:d>
                          <m:dPr>
                            <m:ctrlPr>
                              <a:rPr lang="en-US" sz="4000" i="1">
                                <a:solidFill>
                                  <a:srgbClr val="00B050"/>
                                </a:solidFill>
                                <a:latin typeface="Cambria Math" panose="02040503050406030204" pitchFamily="18" charset="0"/>
                              </a:rPr>
                            </m:ctrlPr>
                          </m:dPr>
                          <m:e>
                            <m:r>
                              <a:rPr lang="en-US" sz="4000" i="1">
                                <a:solidFill>
                                  <a:srgbClr val="00B050"/>
                                </a:solidFill>
                                <a:latin typeface="Cambria Math"/>
                              </a:rPr>
                              <m:t>𝑥</m:t>
                            </m:r>
                          </m:e>
                        </m:d>
                      </m:e>
                    </m:d>
                  </m:oMath>
                </a14:m>
                <a:r>
                  <a:rPr lang="en-US" sz="4000" i="1" dirty="0">
                    <a:solidFill>
                      <a:srgbClr val="00B050"/>
                    </a:solidFill>
                  </a:rPr>
                  <a:t>+</a:t>
                </a:r>
                <a14:m>
                  <m:oMath xmlns:m="http://schemas.openxmlformats.org/officeDocument/2006/math">
                    <m:sSub>
                      <m:sSubPr>
                        <m:ctrlPr>
                          <a:rPr lang="en-US" sz="4000" i="1">
                            <a:solidFill>
                              <a:srgbClr val="00B050"/>
                            </a:solidFill>
                            <a:latin typeface="Cambria Math" panose="02040503050406030204" pitchFamily="18" charset="0"/>
                          </a:rPr>
                        </m:ctrlPr>
                      </m:sSubPr>
                      <m:e>
                        <m:r>
                          <a:rPr lang="el-GR" sz="4000" i="1">
                            <a:solidFill>
                              <a:srgbClr val="00B050"/>
                            </a:solidFill>
                            <a:latin typeface="Cambria Math" panose="02040503050406030204" pitchFamily="18" charset="0"/>
                          </a:rPr>
                          <m:t>𝛼</m:t>
                        </m:r>
                      </m:e>
                      <m:sub>
                        <m:r>
                          <a:rPr lang="en-US" sz="4000" i="1">
                            <a:solidFill>
                              <a:srgbClr val="00B050"/>
                            </a:solidFill>
                            <a:latin typeface="Cambria Math"/>
                          </a:rPr>
                          <m:t>2</m:t>
                        </m:r>
                      </m:sub>
                    </m:sSub>
                    <m:r>
                      <a:rPr lang="en-US" sz="4000" i="1">
                        <a:solidFill>
                          <a:srgbClr val="00B050"/>
                        </a:solidFill>
                        <a:latin typeface="Cambria Math" panose="02040503050406030204" pitchFamily="18" charset="0"/>
                      </a:rPr>
                      <m:t>𝐿</m:t>
                    </m:r>
                    <m:d>
                      <m:dPr>
                        <m:begChr m:val="["/>
                        <m:endChr m:val="]"/>
                        <m:ctrlPr>
                          <a:rPr lang="en-US" sz="4000" i="1">
                            <a:solidFill>
                              <a:srgbClr val="00B050"/>
                            </a:solidFill>
                            <a:latin typeface="Cambria Math" panose="02040503050406030204" pitchFamily="18" charset="0"/>
                          </a:rPr>
                        </m:ctrlPr>
                      </m:dPr>
                      <m:e>
                        <m:sSub>
                          <m:sSubPr>
                            <m:ctrlPr>
                              <a:rPr lang="en-US" sz="4000" i="1">
                                <a:solidFill>
                                  <a:srgbClr val="00B050"/>
                                </a:solidFill>
                                <a:latin typeface="Cambria Math" panose="02040503050406030204" pitchFamily="18" charset="0"/>
                              </a:rPr>
                            </m:ctrlPr>
                          </m:sSubPr>
                          <m:e>
                            <m:r>
                              <a:rPr lang="en-US" sz="4000" i="1">
                                <a:solidFill>
                                  <a:srgbClr val="00B050"/>
                                </a:solidFill>
                                <a:latin typeface="Cambria Math" panose="02040503050406030204" pitchFamily="18" charset="0"/>
                              </a:rPr>
                              <m:t>𝑣</m:t>
                            </m:r>
                          </m:e>
                          <m:sub>
                            <m:r>
                              <a:rPr lang="en-US" sz="4000" i="1">
                                <a:solidFill>
                                  <a:srgbClr val="00B050"/>
                                </a:solidFill>
                                <a:latin typeface="Cambria Math"/>
                              </a:rPr>
                              <m:t>2</m:t>
                            </m:r>
                          </m:sub>
                        </m:sSub>
                        <m:d>
                          <m:dPr>
                            <m:ctrlPr>
                              <a:rPr lang="en-US" sz="4000" i="1">
                                <a:solidFill>
                                  <a:srgbClr val="00B050"/>
                                </a:solidFill>
                                <a:latin typeface="Cambria Math" panose="02040503050406030204" pitchFamily="18" charset="0"/>
                              </a:rPr>
                            </m:ctrlPr>
                          </m:dPr>
                          <m:e>
                            <m:r>
                              <a:rPr lang="en-US" sz="4000" i="1">
                                <a:solidFill>
                                  <a:srgbClr val="00B050"/>
                                </a:solidFill>
                                <a:latin typeface="Cambria Math"/>
                              </a:rPr>
                              <m:t>𝑥</m:t>
                            </m:r>
                          </m:e>
                        </m:d>
                      </m:e>
                    </m:d>
                  </m:oMath>
                </a14:m>
                <a:endParaRPr lang="en-US" sz="4000" i="1" dirty="0">
                  <a:solidFill>
                    <a:srgbClr val="00B050"/>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974427" y="2314131"/>
                <a:ext cx="5386539" cy="1323439"/>
              </a:xfrm>
              <a:prstGeom prst="rect">
                <a:avLst/>
              </a:prstGeom>
              <a:blipFill>
                <a:blip r:embed="rId4"/>
                <a:stretch>
                  <a:fillRect l="-2715" t="-8295" r="-2715" b="-18894"/>
                </a:stretch>
              </a:blipFill>
            </p:spPr>
            <p:txBody>
              <a:bodyPr/>
              <a:lstStyle/>
              <a:p>
                <a:r>
                  <a:rPr lang="en-US">
                    <a:noFill/>
                  </a:rPr>
                  <a:t> </a:t>
                </a:r>
              </a:p>
            </p:txBody>
          </p:sp>
        </mc:Fallback>
      </mc:AlternateContent>
      <p:pic>
        <p:nvPicPr>
          <p:cNvPr id="39938" name="Picture 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497927" y="1737599"/>
            <a:ext cx="2476500" cy="2476501"/>
          </a:xfrm>
          <a:prstGeom prst="rect">
            <a:avLst/>
          </a:prstGeom>
          <a:noFill/>
          <a:extLst>
            <a:ext uri="{909E8E84-426E-40DD-AFC4-6F175D3DCCD1}">
              <a14:hiddenFill xmlns:a14="http://schemas.microsoft.com/office/drawing/2010/main">
                <a:solidFill>
                  <a:srgbClr val="FFFFFF"/>
                </a:solidFill>
              </a14:hiddenFill>
            </a:ext>
          </a:extLst>
        </p:spPr>
      </p:pic>
      <p:pic>
        <p:nvPicPr>
          <p:cNvPr id="36866" name="Picture 2" descr="Image result for linear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926" y="4648218"/>
            <a:ext cx="8234100" cy="2068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3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Linearity</a:t>
            </a:r>
          </a:p>
        </p:txBody>
      </p:sp>
      <p:sp>
        <p:nvSpPr>
          <p:cNvPr id="3" name="Content Placeholder 2"/>
          <p:cNvSpPr>
            <a:spLocks noGrp="1"/>
          </p:cNvSpPr>
          <p:nvPr>
            <p:ph idx="1"/>
          </p:nvPr>
        </p:nvSpPr>
        <p:spPr>
          <a:xfrm>
            <a:off x="152400" y="1066800"/>
            <a:ext cx="8839200" cy="3904593"/>
          </a:xfrm>
        </p:spPr>
        <p:txBody>
          <a:bodyPr/>
          <a:lstStyle/>
          <a:p>
            <a:pPr marL="0" indent="0" algn="just">
              <a:buNone/>
            </a:pPr>
            <a:r>
              <a:rPr lang="en-US" b="0" dirty="0"/>
              <a:t>The apparent discrepancy between the linear system and linear function concepts can be eliminated by considering the system responses in terms of relative changes. Given a status of a system as defined by its input-output relationship in a specific coordinate system, let us look at changes in the input and the resultant changes in the output of the system. Then, the linear system can be re-defined:</a:t>
            </a:r>
          </a:p>
          <a:p>
            <a:pPr marL="0" indent="0" algn="just">
              <a:buNone/>
            </a:pPr>
            <a:endParaRPr lang="en-US" b="0" dirty="0"/>
          </a:p>
          <a:p>
            <a:pPr marL="0" indent="0" algn="just">
              <a:buNone/>
            </a:pPr>
            <a:endParaRPr lang="en-US" b="0" dirty="0"/>
          </a:p>
          <a:p>
            <a:pPr marL="0" indent="0" algn="just">
              <a:buNone/>
            </a:pPr>
            <a:endParaRPr lang="en-US" b="0" dirty="0"/>
          </a:p>
          <a:p>
            <a:pPr marL="0" indent="0" algn="just">
              <a:buNone/>
            </a:pPr>
            <a:endParaRPr lang="en-US" b="0" dirty="0"/>
          </a:p>
        </p:txBody>
      </p:sp>
      <mc:AlternateContent xmlns:mc="http://schemas.openxmlformats.org/markup-compatibility/2006" xmlns:a14="http://schemas.microsoft.com/office/drawing/2010/main">
        <mc:Choice Requires="a14">
          <p:sp>
            <p:nvSpPr>
              <p:cNvPr id="4" name="Rectangle 3"/>
              <p:cNvSpPr/>
              <p:nvPr/>
            </p:nvSpPr>
            <p:spPr>
              <a:xfrm>
                <a:off x="1741078" y="4978365"/>
                <a:ext cx="5858335"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l-GR" i="1" smtClean="0">
                          <a:solidFill>
                            <a:schemeClr val="tx1"/>
                          </a:solidFill>
                          <a:latin typeface="Cambria Math"/>
                        </a:rPr>
                        <m:t>Δ</m:t>
                      </m:r>
                      <m:r>
                        <a:rPr lang="en-US" b="0" i="1" smtClean="0">
                          <a:solidFill>
                            <a:schemeClr val="tx1"/>
                          </a:solidFill>
                          <a:latin typeface="Cambria Math" panose="02040503050406030204" pitchFamily="18" charset="0"/>
                        </a:rPr>
                        <m:t>𝑦</m:t>
                      </m:r>
                      <m:r>
                        <a:rPr lang="en-US" b="0" i="1" baseline="-25000" smtClean="0">
                          <a:solidFill>
                            <a:schemeClr val="tx1"/>
                          </a:solidFill>
                          <a:latin typeface="Cambria Math" panose="02040503050406030204" pitchFamily="18" charset="0"/>
                        </a:rPr>
                        <m:t>1</m:t>
                      </m:r>
                      <m:d>
                        <m:dPr>
                          <m:ctrlPr>
                            <a:rPr lang="en-US" b="0" i="1" baseline="-25000"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r>
                        <a:rPr lang="en-US" b="0" i="1" smtClean="0">
                          <a:solidFill>
                            <a:schemeClr val="tx1"/>
                          </a:solidFill>
                          <a:latin typeface="Cambria Math"/>
                        </a:rPr>
                        <m:t>=</m:t>
                      </m:r>
                      <m:r>
                        <a:rPr lang="en-US" b="0" i="1" smtClean="0">
                          <a:solidFill>
                            <a:schemeClr val="tx1"/>
                          </a:solidFill>
                          <a:latin typeface="Cambria Math" panose="02040503050406030204" pitchFamily="18" charset="0"/>
                        </a:rPr>
                        <m:t>𝐿</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m:rPr>
                                  <m:sty m:val="p"/>
                                </m:rPr>
                                <a:rPr lang="el-GR" i="1">
                                  <a:latin typeface="Cambria Math"/>
                                </a:rPr>
                                <m:t>Δ</m:t>
                              </m:r>
                              <m:r>
                                <a:rPr lang="en-US" b="0" i="1" smtClean="0">
                                  <a:solidFill>
                                    <a:schemeClr val="tx1"/>
                                  </a:solidFill>
                                  <a:latin typeface="Cambria Math" panose="02040503050406030204" pitchFamily="18" charset="0"/>
                                </a:rPr>
                                <m:t>𝑥</m:t>
                              </m:r>
                            </m:e>
                            <m:sub>
                              <m:r>
                                <a:rPr lang="en-US" i="1">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𝑎𝑛𝑑</m:t>
                      </m:r>
                      <m:r>
                        <a:rPr lang="en-US" b="0" i="1" smtClean="0">
                          <a:solidFill>
                            <a:schemeClr val="tx1"/>
                          </a:solidFill>
                          <a:latin typeface="Cambria Math" panose="02040503050406030204" pitchFamily="18" charset="0"/>
                        </a:rPr>
                        <m:t> </m:t>
                      </m:r>
                      <m:r>
                        <m:rPr>
                          <m:sty m:val="p"/>
                        </m:rPr>
                        <a:rPr lang="el-GR" i="1">
                          <a:latin typeface="Cambria Math"/>
                        </a:rPr>
                        <m:t>Δ</m:t>
                      </m:r>
                      <m:r>
                        <a:rPr lang="en-US" i="1">
                          <a:latin typeface="Cambria Math" panose="02040503050406030204" pitchFamily="18" charset="0"/>
                        </a:rPr>
                        <m:t>𝑦</m:t>
                      </m:r>
                      <m:r>
                        <a:rPr lang="en-US" b="0" i="1" baseline="-25000" smtClean="0">
                          <a:latin typeface="Cambria Math" panose="02040503050406030204" pitchFamily="18" charset="0"/>
                        </a:rPr>
                        <m:t>2</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𝐿</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m:rPr>
                                  <m:sty m:val="p"/>
                                </m:rPr>
                                <a:rPr lang="el-GR" i="1">
                                  <a:latin typeface="Cambria Math"/>
                                </a:rPr>
                                <m:t>Δ</m:t>
                              </m:r>
                              <m:r>
                                <a:rPr lang="en-US" i="1">
                                  <a:latin typeface="Cambria Math" panose="02040503050406030204" pitchFamily="18" charset="0"/>
                                </a:rPr>
                                <m:t>𝑥</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e>
                      </m:d>
                    </m:oMath>
                  </m:oMathPara>
                </a14:m>
                <a:endParaRPr lang="en-US" i="1" dirty="0"/>
              </a:p>
            </p:txBody>
          </p:sp>
        </mc:Choice>
        <mc:Fallback xmlns="">
          <p:sp>
            <p:nvSpPr>
              <p:cNvPr id="4" name="Rectangle 3"/>
              <p:cNvSpPr>
                <a:spLocks noRot="1" noChangeAspect="1" noMove="1" noResize="1" noEditPoints="1" noAdjustHandles="1" noChangeArrowheads="1" noChangeShapeType="1" noTextEdit="1"/>
              </p:cNvSpPr>
              <p:nvPr/>
            </p:nvSpPr>
            <p:spPr>
              <a:xfrm>
                <a:off x="1741078" y="4978365"/>
                <a:ext cx="5858335" cy="461665"/>
              </a:xfrm>
              <a:prstGeom prst="rect">
                <a:avLst/>
              </a:prstGeom>
              <a:blipFill>
                <a:blip r:embed="rId3"/>
                <a:stretch>
                  <a:fillRect b="-17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1741078" y="5638038"/>
                <a:ext cx="6012543" cy="461665"/>
              </a:xfrm>
              <a:prstGeom prst="rect">
                <a:avLst/>
              </a:prstGeom>
            </p:spPr>
            <p:txBody>
              <a:bodyPr wrap="none">
                <a:spAutoFit/>
              </a:bodyP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rPr>
                        <m:t>α</m:t>
                      </m:r>
                      <m:r>
                        <m:rPr>
                          <m:sty m:val="p"/>
                        </m:rPr>
                        <a:rPr lang="el-GR" i="1" smtClean="0">
                          <a:solidFill>
                            <a:schemeClr val="tx1"/>
                          </a:solidFill>
                          <a:latin typeface="Cambria Math"/>
                        </a:rPr>
                        <m:t>Δ</m:t>
                      </m:r>
                      <m:r>
                        <a:rPr lang="en-US" b="0" i="1" smtClean="0">
                          <a:solidFill>
                            <a:schemeClr val="tx1"/>
                          </a:solidFill>
                          <a:latin typeface="Cambria Math" panose="02040503050406030204" pitchFamily="18" charset="0"/>
                        </a:rPr>
                        <m:t>𝑦</m:t>
                      </m:r>
                      <m:r>
                        <a:rPr lang="en-US" b="0" i="1" baseline="-25000" smtClean="0">
                          <a:solidFill>
                            <a:schemeClr val="tx1"/>
                          </a:solidFill>
                          <a:latin typeface="Cambria Math" panose="02040503050406030204" pitchFamily="18" charset="0"/>
                        </a:rPr>
                        <m:t>1</m:t>
                      </m:r>
                      <m:d>
                        <m:dPr>
                          <m:ctrlPr>
                            <a:rPr lang="en-US" b="0" i="1" baseline="-25000"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r>
                        <a:rPr lang="en-US" b="0" i="1" smtClean="0">
                          <a:solidFill>
                            <a:schemeClr val="tx1"/>
                          </a:solidFill>
                          <a:latin typeface="Cambria Math" panose="02040503050406030204" pitchFamily="18" charset="0"/>
                        </a:rPr>
                        <m:t>+</m:t>
                      </m:r>
                      <m:r>
                        <m:rPr>
                          <m:sty m:val="p"/>
                        </m:rPr>
                        <a:rPr lang="el-GR" i="1">
                          <a:latin typeface="Cambria Math" panose="02040503050406030204" pitchFamily="18" charset="0"/>
                        </a:rPr>
                        <m:t>β</m:t>
                      </m:r>
                      <m:sSub>
                        <m:sSubPr>
                          <m:ctrlPr>
                            <a:rPr lang="en-US" i="1">
                              <a:latin typeface="Cambria Math" panose="02040503050406030204" pitchFamily="18" charset="0"/>
                            </a:rPr>
                          </m:ctrlPr>
                        </m:sSubPr>
                        <m:e>
                          <m:r>
                            <m:rPr>
                              <m:sty m:val="p"/>
                            </m:rPr>
                            <a:rPr lang="el-GR" i="1">
                              <a:latin typeface="Cambria Math"/>
                            </a:rPr>
                            <m:t>Δ</m:t>
                          </m:r>
                          <m:r>
                            <a:rPr lang="en-US" b="0" i="1" smtClean="0">
                              <a:latin typeface="Cambria Math" panose="02040503050406030204" pitchFamily="18" charset="0"/>
                            </a:rPr>
                            <m:t>𝑦</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b="0" i="1" smtClean="0">
                          <a:solidFill>
                            <a:schemeClr val="tx1"/>
                          </a:solidFill>
                          <a:latin typeface="Cambria Math"/>
                        </a:rPr>
                        <m:t>=</m:t>
                      </m:r>
                      <m:r>
                        <a:rPr lang="en-US" b="0" i="1" smtClean="0">
                          <a:solidFill>
                            <a:schemeClr val="tx1"/>
                          </a:solidFill>
                          <a:latin typeface="Cambria Math" panose="02040503050406030204" pitchFamily="18" charset="0"/>
                        </a:rPr>
                        <m:t>𝐿</m:t>
                      </m:r>
                      <m:d>
                        <m:dPr>
                          <m:begChr m:val="["/>
                          <m:endChr m:val="]"/>
                          <m:ctrlPr>
                            <a:rPr lang="en-US" i="1">
                              <a:solidFill>
                                <a:schemeClr val="tx1"/>
                              </a:solidFill>
                              <a:latin typeface="Cambria Math" panose="02040503050406030204" pitchFamily="18" charset="0"/>
                            </a:rPr>
                          </m:ctrlPr>
                        </m:dPr>
                        <m:e>
                          <m:sSub>
                            <m:sSubPr>
                              <m:ctrlPr>
                                <a:rPr lang="en-US" i="1">
                                  <a:solidFill>
                                    <a:schemeClr val="tx1"/>
                                  </a:solidFill>
                                  <a:latin typeface="Cambria Math" panose="02040503050406030204" pitchFamily="18" charset="0"/>
                                </a:rPr>
                              </m:ctrlPr>
                            </m:sSubPr>
                            <m:e>
                              <m:r>
                                <m:rPr>
                                  <m:sty m:val="p"/>
                                </m:rPr>
                                <a:rPr lang="el-GR" i="1" smtClean="0">
                                  <a:solidFill>
                                    <a:schemeClr val="tx1"/>
                                  </a:solidFill>
                                  <a:latin typeface="Cambria Math" panose="02040503050406030204" pitchFamily="18" charset="0"/>
                                </a:rPr>
                                <m:t>α</m:t>
                              </m:r>
                              <m:r>
                                <m:rPr>
                                  <m:sty m:val="p"/>
                                </m:rPr>
                                <a:rPr lang="el-GR" i="1">
                                  <a:latin typeface="Cambria Math"/>
                                </a:rPr>
                                <m:t>Δ</m:t>
                              </m:r>
                              <m:r>
                                <a:rPr lang="en-US" b="0" i="1" smtClean="0">
                                  <a:solidFill>
                                    <a:schemeClr val="tx1"/>
                                  </a:solidFill>
                                  <a:latin typeface="Cambria Math" panose="02040503050406030204" pitchFamily="18" charset="0"/>
                                </a:rPr>
                                <m:t>𝑥</m:t>
                              </m:r>
                            </m:e>
                            <m:sub>
                              <m:r>
                                <a:rPr lang="en-US" i="1">
                                  <a:solidFill>
                                    <a:schemeClr val="tx1"/>
                                  </a:solidFill>
                                  <a:latin typeface="Cambria Math"/>
                                </a:rPr>
                                <m:t>1</m:t>
                              </m:r>
                            </m:sub>
                          </m:sSub>
                          <m:d>
                            <m:dPr>
                              <m:ctrlPr>
                                <a:rPr lang="en-US" i="1">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𝑡</m:t>
                              </m:r>
                            </m:e>
                          </m:d>
                          <m:r>
                            <a:rPr lang="en-US" b="0" i="1" smtClean="0">
                              <a:solidFill>
                                <a:schemeClr val="tx1"/>
                              </a:solidFill>
                              <a:latin typeface="Cambria Math" panose="02040503050406030204" pitchFamily="18" charset="0"/>
                            </a:rPr>
                            <m:t>+</m:t>
                          </m:r>
                          <m:r>
                            <m:rPr>
                              <m:sty m:val="p"/>
                            </m:rPr>
                            <a:rPr lang="el-GR" b="0" i="1" smtClean="0">
                              <a:solidFill>
                                <a:schemeClr val="tx1"/>
                              </a:solidFill>
                              <a:latin typeface="Cambria Math" panose="02040503050406030204" pitchFamily="18" charset="0"/>
                            </a:rPr>
                            <m:t>β</m:t>
                          </m:r>
                          <m:sSub>
                            <m:sSubPr>
                              <m:ctrlPr>
                                <a:rPr lang="en-US" i="1">
                                  <a:latin typeface="Cambria Math" panose="02040503050406030204" pitchFamily="18" charset="0"/>
                                </a:rPr>
                              </m:ctrlPr>
                            </m:sSubPr>
                            <m:e>
                              <m:r>
                                <m:rPr>
                                  <m:sty m:val="p"/>
                                </m:rPr>
                                <a:rPr lang="el-GR" i="1">
                                  <a:latin typeface="Cambria Math"/>
                                </a:rPr>
                                <m:t>Δ</m:t>
                              </m:r>
                              <m:r>
                                <a:rPr lang="en-US" i="1">
                                  <a:latin typeface="Cambria Math" panose="02040503050406030204" pitchFamily="18" charset="0"/>
                                </a:rPr>
                                <m:t>𝑥</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𝑡</m:t>
                              </m:r>
                            </m:e>
                          </m:d>
                        </m:e>
                      </m:d>
                    </m:oMath>
                  </m:oMathPara>
                </a14:m>
                <a:endParaRPr lang="en-US" i="1" dirty="0">
                  <a:solidFill>
                    <a:schemeClr val="tx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1741078" y="5638038"/>
                <a:ext cx="6012543" cy="461665"/>
              </a:xfrm>
              <a:prstGeom prst="rect">
                <a:avLst/>
              </a:prstGeom>
              <a:blipFill>
                <a:blip r:embed="rId4"/>
                <a:stretch>
                  <a:fillRect b="-15789"/>
                </a:stretch>
              </a:blipFill>
            </p:spPr>
            <p:txBody>
              <a:bodyPr/>
              <a:lstStyle/>
              <a:p>
                <a:r>
                  <a:rPr lang="en-US">
                    <a:noFill/>
                  </a:rPr>
                  <a:t> </a:t>
                </a:r>
              </a:p>
            </p:txBody>
          </p:sp>
        </mc:Fallback>
      </mc:AlternateContent>
      <p:sp>
        <p:nvSpPr>
          <p:cNvPr id="6" name="Right Arrow 5"/>
          <p:cNvSpPr/>
          <p:nvPr/>
        </p:nvSpPr>
        <p:spPr bwMode="auto">
          <a:xfrm>
            <a:off x="7753621" y="4977970"/>
            <a:ext cx="738735" cy="462455"/>
          </a:xfrm>
          <a:prstGeom prst="right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pic>
        <p:nvPicPr>
          <p:cNvPr id="8" name="Picture 4" descr="http://www.wpclipart.com/blanks/buttons/round/button_round_gree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020" y="4812795"/>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9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le:3 Resistors.jpg"/>
          <p:cNvPicPr>
            <a:picLocks noChangeAspect="1" noChangeArrowheads="1"/>
          </p:cNvPicPr>
          <p:nvPr/>
        </p:nvPicPr>
        <p:blipFill>
          <a:blip r:embed="rId3"/>
          <a:srcRect/>
          <a:stretch>
            <a:fillRect/>
          </a:stretch>
        </p:blipFill>
        <p:spPr bwMode="auto">
          <a:xfrm>
            <a:off x="420413" y="2039006"/>
            <a:ext cx="4951998" cy="3657600"/>
          </a:xfrm>
          <a:prstGeom prst="rect">
            <a:avLst/>
          </a:prstGeom>
          <a:noFill/>
          <a:ln>
            <a:noFill/>
          </a:ln>
        </p:spPr>
      </p:pic>
      <p:pic>
        <p:nvPicPr>
          <p:cNvPr id="4" name="Picture 3"/>
          <p:cNvPicPr>
            <a:picLocks noChangeAspect="1"/>
          </p:cNvPicPr>
          <p:nvPr/>
        </p:nvPicPr>
        <p:blipFill>
          <a:blip r:embed="rId4"/>
          <a:stretch>
            <a:fillRect/>
          </a:stretch>
        </p:blipFill>
        <p:spPr>
          <a:xfrm>
            <a:off x="5586657" y="2423533"/>
            <a:ext cx="3132962" cy="2888547"/>
          </a:xfrm>
          <a:prstGeom prst="rect">
            <a:avLst/>
          </a:prstGeom>
        </p:spPr>
      </p:pic>
      <p:sp>
        <p:nvSpPr>
          <p:cNvPr id="5" name="Title 1"/>
          <p:cNvSpPr txBox="1">
            <a:spLocks/>
          </p:cNvSpPr>
          <p:nvPr/>
        </p:nvSpPr>
        <p:spPr>
          <a:xfrm>
            <a:off x="152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a:r>
              <a:rPr lang="en-US" sz="4000" b="1" kern="0" dirty="0"/>
              <a:t>V-I Relationship for Resistor</a:t>
            </a:r>
          </a:p>
        </p:txBody>
      </p:sp>
    </p:spTree>
    <p:extLst>
      <p:ext uri="{BB962C8B-B14F-4D97-AF65-F5344CB8AC3E}">
        <p14:creationId xmlns:p14="http://schemas.microsoft.com/office/powerpoint/2010/main" val="230872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572000" y="2322139"/>
            <a:ext cx="4623241" cy="2818151"/>
          </a:xfrm>
          <a:prstGeom prst="rect">
            <a:avLst/>
          </a:prstGeom>
        </p:spPr>
      </p:pic>
      <p:sp>
        <p:nvSpPr>
          <p:cNvPr id="5" name="Title 1"/>
          <p:cNvSpPr txBox="1">
            <a:spLocks/>
          </p:cNvSpPr>
          <p:nvPr/>
        </p:nvSpPr>
        <p:spPr>
          <a:xfrm>
            <a:off x="152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a:r>
              <a:rPr lang="en-US" sz="4000" b="1" kern="0" dirty="0"/>
              <a:t>V-I Relationship for Capacitor</a:t>
            </a:r>
          </a:p>
        </p:txBody>
      </p:sp>
      <p:pic>
        <p:nvPicPr>
          <p:cNvPr id="38916" name="Picture 4" descr="http://www.electronics-tutorials.ws/capacitor/cap5b.gif?x989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1807864"/>
            <a:ext cx="4570540" cy="3846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442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874191" y="2587089"/>
            <a:ext cx="4005115" cy="2626305"/>
          </a:xfrm>
          <a:prstGeom prst="rect">
            <a:avLst/>
          </a:prstGeom>
        </p:spPr>
      </p:pic>
      <p:sp>
        <p:nvSpPr>
          <p:cNvPr id="5" name="Title 1"/>
          <p:cNvSpPr txBox="1">
            <a:spLocks/>
          </p:cNvSpPr>
          <p:nvPr/>
        </p:nvSpPr>
        <p:spPr>
          <a:xfrm>
            <a:off x="152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a:r>
              <a:rPr lang="en-US" sz="4000" b="1" kern="0" dirty="0"/>
              <a:t>V-I Relationship for Inductor</a:t>
            </a:r>
          </a:p>
        </p:txBody>
      </p:sp>
      <p:pic>
        <p:nvPicPr>
          <p:cNvPr id="39938" name="Picture 2" descr="Image result for induct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941" y="1799978"/>
            <a:ext cx="4667250" cy="42005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6724348" y="4318107"/>
            <a:ext cx="304800" cy="352425"/>
          </a:xfrm>
          <a:prstGeom prst="rect">
            <a:avLst/>
          </a:prstGeom>
        </p:spPr>
      </p:pic>
    </p:spTree>
    <p:extLst>
      <p:ext uri="{BB962C8B-B14F-4D97-AF65-F5344CB8AC3E}">
        <p14:creationId xmlns:p14="http://schemas.microsoft.com/office/powerpoint/2010/main" val="163311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pic>
        <p:nvPicPr>
          <p:cNvPr id="4" name="Picture 3"/>
          <p:cNvPicPr>
            <a:picLocks noChangeAspect="1"/>
          </p:cNvPicPr>
          <p:nvPr/>
        </p:nvPicPr>
        <p:blipFill>
          <a:blip r:embed="rId3"/>
          <a:stretch>
            <a:fillRect/>
          </a:stretch>
        </p:blipFill>
        <p:spPr>
          <a:xfrm>
            <a:off x="212824" y="1162636"/>
            <a:ext cx="8718351" cy="4532728"/>
          </a:xfrm>
          <a:prstGeom prst="rect">
            <a:avLst/>
          </a:prstGeom>
        </p:spPr>
      </p:pic>
    </p:spTree>
    <p:extLst>
      <p:ext uri="{BB962C8B-B14F-4D97-AF65-F5344CB8AC3E}">
        <p14:creationId xmlns:p14="http://schemas.microsoft.com/office/powerpoint/2010/main" val="15422606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152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a:r>
              <a:rPr lang="en-US" sz="4000" b="1" kern="0" dirty="0"/>
              <a:t>Shift-Invariant Linear System</a:t>
            </a:r>
          </a:p>
        </p:txBody>
      </p:sp>
      <p:sp>
        <p:nvSpPr>
          <p:cNvPr id="6" name="Down Arrow 5"/>
          <p:cNvSpPr/>
          <p:nvPr/>
        </p:nvSpPr>
        <p:spPr bwMode="auto">
          <a:xfrm>
            <a:off x="4115234" y="3429692"/>
            <a:ext cx="644577" cy="929390"/>
          </a:xfrm>
          <a:prstGeom prst="downArrow">
            <a:avLst/>
          </a:prstGeom>
          <a:solidFill>
            <a:srgbClr val="00B0F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17" name="Cube 16"/>
          <p:cNvSpPr/>
          <p:nvPr/>
        </p:nvSpPr>
        <p:spPr bwMode="auto">
          <a:xfrm>
            <a:off x="3083857" y="1147476"/>
            <a:ext cx="2886635" cy="2241177"/>
          </a:xfrm>
          <a:prstGeom prst="cub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19" name="Right Arrow 18"/>
          <p:cNvSpPr/>
          <p:nvPr/>
        </p:nvSpPr>
        <p:spPr bwMode="auto">
          <a:xfrm>
            <a:off x="1111623" y="1831032"/>
            <a:ext cx="1604683" cy="995083"/>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20" name="Right Arrow 19"/>
          <p:cNvSpPr/>
          <p:nvPr/>
        </p:nvSpPr>
        <p:spPr bwMode="auto">
          <a:xfrm>
            <a:off x="6320118" y="1831032"/>
            <a:ext cx="1604683" cy="995083"/>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21" name="Title 1"/>
          <p:cNvSpPr txBox="1">
            <a:spLocks/>
          </p:cNvSpPr>
          <p:nvPr/>
        </p:nvSpPr>
        <p:spPr bwMode="auto">
          <a:xfrm>
            <a:off x="1111623" y="1026452"/>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FF0000"/>
                </a:solidFill>
              </a:rPr>
              <a:t>Input v(t)</a:t>
            </a:r>
          </a:p>
        </p:txBody>
      </p:sp>
      <p:sp>
        <p:nvSpPr>
          <p:cNvPr id="22" name="Title 1"/>
          <p:cNvSpPr txBox="1">
            <a:spLocks/>
          </p:cNvSpPr>
          <p:nvPr/>
        </p:nvSpPr>
        <p:spPr bwMode="auto">
          <a:xfrm>
            <a:off x="6320118" y="1026452"/>
            <a:ext cx="2321858"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B050"/>
                </a:solidFill>
              </a:rPr>
              <a:t>Output w(t)</a:t>
            </a:r>
          </a:p>
        </p:txBody>
      </p:sp>
      <p:sp>
        <p:nvSpPr>
          <p:cNvPr id="23" name="Title 1"/>
          <p:cNvSpPr txBox="1">
            <a:spLocks/>
          </p:cNvSpPr>
          <p:nvPr/>
        </p:nvSpPr>
        <p:spPr bwMode="auto">
          <a:xfrm>
            <a:off x="3469336" y="1909473"/>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00FF"/>
                </a:solidFill>
              </a:rPr>
              <a:t>System L</a:t>
            </a:r>
          </a:p>
        </p:txBody>
      </p:sp>
      <p:sp>
        <p:nvSpPr>
          <p:cNvPr id="24" name="Cube 23"/>
          <p:cNvSpPr/>
          <p:nvPr/>
        </p:nvSpPr>
        <p:spPr bwMode="auto">
          <a:xfrm>
            <a:off x="3083857" y="4410629"/>
            <a:ext cx="2886635" cy="2241177"/>
          </a:xfrm>
          <a:prstGeom prst="cub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25" name="Right Arrow 24"/>
          <p:cNvSpPr/>
          <p:nvPr/>
        </p:nvSpPr>
        <p:spPr bwMode="auto">
          <a:xfrm>
            <a:off x="1111623" y="5094185"/>
            <a:ext cx="1604683" cy="995083"/>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26" name="Right Arrow 25"/>
          <p:cNvSpPr/>
          <p:nvPr/>
        </p:nvSpPr>
        <p:spPr bwMode="auto">
          <a:xfrm>
            <a:off x="6320118" y="5094185"/>
            <a:ext cx="1604683" cy="995083"/>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27" name="Title 1"/>
          <p:cNvSpPr txBox="1">
            <a:spLocks/>
          </p:cNvSpPr>
          <p:nvPr/>
        </p:nvSpPr>
        <p:spPr bwMode="auto">
          <a:xfrm>
            <a:off x="1111623" y="4289605"/>
            <a:ext cx="2214283"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FF0000"/>
                </a:solidFill>
              </a:rPr>
              <a:t>Input v(t-</a:t>
            </a:r>
            <a:r>
              <a:rPr lang="el-GR" sz="2800" kern="0" dirty="0">
                <a:solidFill>
                  <a:srgbClr val="FF0000"/>
                </a:solidFill>
              </a:rPr>
              <a:t>τ</a:t>
            </a:r>
            <a:r>
              <a:rPr lang="en-US" sz="2800" kern="0" dirty="0">
                <a:solidFill>
                  <a:srgbClr val="FF0000"/>
                </a:solidFill>
              </a:rPr>
              <a:t>)</a:t>
            </a:r>
          </a:p>
        </p:txBody>
      </p:sp>
      <p:sp>
        <p:nvSpPr>
          <p:cNvPr id="30" name="Title 1"/>
          <p:cNvSpPr txBox="1">
            <a:spLocks/>
          </p:cNvSpPr>
          <p:nvPr/>
        </p:nvSpPr>
        <p:spPr bwMode="auto">
          <a:xfrm>
            <a:off x="6320118" y="4289605"/>
            <a:ext cx="2599764"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B050"/>
                </a:solidFill>
              </a:rPr>
              <a:t>Output w(t</a:t>
            </a:r>
            <a:r>
              <a:rPr lang="el-GR" sz="2800" kern="0" dirty="0">
                <a:solidFill>
                  <a:srgbClr val="00B050"/>
                </a:solidFill>
              </a:rPr>
              <a:t>-τ</a:t>
            </a:r>
            <a:r>
              <a:rPr lang="en-US" sz="2800" kern="0" dirty="0">
                <a:solidFill>
                  <a:srgbClr val="00B050"/>
                </a:solidFill>
              </a:rPr>
              <a:t>)</a:t>
            </a:r>
          </a:p>
        </p:txBody>
      </p:sp>
      <p:sp>
        <p:nvSpPr>
          <p:cNvPr id="31" name="Title 1"/>
          <p:cNvSpPr txBox="1">
            <a:spLocks/>
          </p:cNvSpPr>
          <p:nvPr/>
        </p:nvSpPr>
        <p:spPr bwMode="auto">
          <a:xfrm>
            <a:off x="3469336" y="5172626"/>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00FF"/>
                </a:solidFill>
              </a:rPr>
              <a:t>System L</a:t>
            </a:r>
          </a:p>
        </p:txBody>
      </p:sp>
      <p:pic>
        <p:nvPicPr>
          <p:cNvPr id="2" name="Picture 1"/>
          <p:cNvPicPr>
            <a:picLocks noChangeAspect="1"/>
          </p:cNvPicPr>
          <p:nvPr/>
        </p:nvPicPr>
        <p:blipFill>
          <a:blip r:embed="rId3"/>
          <a:stretch>
            <a:fillRect/>
          </a:stretch>
        </p:blipFill>
        <p:spPr>
          <a:xfrm>
            <a:off x="3524529" y="2799220"/>
            <a:ext cx="1628775" cy="333375"/>
          </a:xfrm>
          <a:prstGeom prst="rect">
            <a:avLst/>
          </a:prstGeom>
        </p:spPr>
      </p:pic>
      <p:pic>
        <p:nvPicPr>
          <p:cNvPr id="3" name="Picture 2"/>
          <p:cNvPicPr>
            <a:picLocks noChangeAspect="1"/>
          </p:cNvPicPr>
          <p:nvPr/>
        </p:nvPicPr>
        <p:blipFill>
          <a:blip r:embed="rId4"/>
          <a:stretch>
            <a:fillRect/>
          </a:stretch>
        </p:blipFill>
        <p:spPr>
          <a:xfrm>
            <a:off x="3248025" y="6010826"/>
            <a:ext cx="2647950" cy="409575"/>
          </a:xfrm>
          <a:prstGeom prst="rect">
            <a:avLst/>
          </a:prstGeom>
        </p:spPr>
      </p:pic>
    </p:spTree>
    <p:extLst>
      <p:ext uri="{BB962C8B-B14F-4D97-AF65-F5344CB8AC3E}">
        <p14:creationId xmlns:p14="http://schemas.microsoft.com/office/powerpoint/2010/main" val="31099732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http://thumbs.dreamstime.com/x/water-intersecting-ripples-669496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1414"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1043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https://lh6.ggpht.com/f5PfyElwOb8-2v8Pb2DW3NYBTUSjuk18MnofZG-QrkSn86-TS0WAgQFalg0lvSCsSEb3=w3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05037" y="3614737"/>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466613" y="3228975"/>
            <a:ext cx="4219575" cy="3629025"/>
          </a:xfrm>
          <a:prstGeom prst="rect">
            <a:avLst/>
          </a:prstGeom>
        </p:spPr>
      </p:pic>
      <p:pic>
        <p:nvPicPr>
          <p:cNvPr id="37894" name="Picture 6" descr="Image result for mus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120" y="386701"/>
            <a:ext cx="4406135" cy="259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373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Shift Invariability</a:t>
            </a:r>
          </a:p>
        </p:txBody>
      </p:sp>
      <p:pic>
        <p:nvPicPr>
          <p:cNvPr id="8" name="Picture 7"/>
          <p:cNvPicPr>
            <a:picLocks noChangeAspect="1"/>
          </p:cNvPicPr>
          <p:nvPr/>
        </p:nvPicPr>
        <p:blipFill>
          <a:blip r:embed="rId3"/>
          <a:stretch>
            <a:fillRect/>
          </a:stretch>
        </p:blipFill>
        <p:spPr>
          <a:xfrm>
            <a:off x="336596" y="1370357"/>
            <a:ext cx="8470809" cy="4117286"/>
          </a:xfrm>
          <a:prstGeom prst="rect">
            <a:avLst/>
          </a:prstGeom>
        </p:spPr>
      </p:pic>
    </p:spTree>
    <p:extLst>
      <p:ext uri="{BB962C8B-B14F-4D97-AF65-F5344CB8AC3E}">
        <p14:creationId xmlns:p14="http://schemas.microsoft.com/office/powerpoint/2010/main" val="31334401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Non-linear System</a:t>
            </a:r>
          </a:p>
        </p:txBody>
      </p:sp>
      <p:sp>
        <p:nvSpPr>
          <p:cNvPr id="3" name="Content Placeholder 2"/>
          <p:cNvSpPr>
            <a:spLocks noGrp="1"/>
          </p:cNvSpPr>
          <p:nvPr>
            <p:ph idx="1"/>
          </p:nvPr>
        </p:nvSpPr>
        <p:spPr>
          <a:xfrm>
            <a:off x="160283" y="1618590"/>
            <a:ext cx="8831317" cy="3967656"/>
          </a:xfrm>
        </p:spPr>
        <p:txBody>
          <a:bodyPr/>
          <a:lstStyle/>
          <a:p>
            <a:pPr marL="0" indent="0" algn="just">
              <a:buNone/>
            </a:pPr>
            <a:r>
              <a:rPr lang="en-US" dirty="0"/>
              <a:t>Nonlinear equations are difficult to analyze but can be numerically solved. New phenomena are inherent in many nonlinear systems, such as</a:t>
            </a:r>
          </a:p>
          <a:p>
            <a:pPr marL="1376363" indent="-461963" algn="just"/>
            <a:r>
              <a:rPr lang="en-US" dirty="0"/>
              <a:t>Chaos</a:t>
            </a:r>
          </a:p>
          <a:p>
            <a:pPr marL="1376363" indent="-461963" algn="just"/>
            <a:r>
              <a:rPr lang="en-US" dirty="0"/>
              <a:t>Solitons</a:t>
            </a:r>
          </a:p>
          <a:p>
            <a:pPr marL="1376363" indent="-461963" algn="just"/>
            <a:r>
              <a:rPr lang="en-US" dirty="0"/>
              <a:t>Singularities</a:t>
            </a:r>
          </a:p>
          <a:p>
            <a:pPr marL="0" indent="0" algn="just">
              <a:buNone/>
            </a:pPr>
            <a:r>
              <a:rPr lang="en-US" dirty="0"/>
              <a:t>which are counterintuitive and/or unpredictable.</a:t>
            </a:r>
          </a:p>
        </p:txBody>
      </p:sp>
      <p:pic>
        <p:nvPicPr>
          <p:cNvPr id="4" name="Picture 3"/>
          <p:cNvPicPr>
            <a:picLocks noChangeAspect="1"/>
          </p:cNvPicPr>
          <p:nvPr/>
        </p:nvPicPr>
        <p:blipFill>
          <a:blip r:embed="rId3"/>
          <a:stretch>
            <a:fillRect/>
          </a:stretch>
        </p:blipFill>
        <p:spPr>
          <a:xfrm>
            <a:off x="0" y="5174166"/>
            <a:ext cx="9137799" cy="1683834"/>
          </a:xfrm>
          <a:prstGeom prst="rect">
            <a:avLst/>
          </a:prstGeom>
        </p:spPr>
      </p:pic>
      <p:pic>
        <p:nvPicPr>
          <p:cNvPr id="5" name="Picture 4"/>
          <p:cNvPicPr>
            <a:picLocks noChangeAspect="1"/>
          </p:cNvPicPr>
          <p:nvPr/>
        </p:nvPicPr>
        <p:blipFill>
          <a:blip r:embed="rId4"/>
          <a:stretch>
            <a:fillRect/>
          </a:stretch>
        </p:blipFill>
        <p:spPr>
          <a:xfrm>
            <a:off x="228600" y="152400"/>
            <a:ext cx="1493649" cy="1493649"/>
          </a:xfrm>
          <a:prstGeom prst="rect">
            <a:avLst/>
          </a:prstGeom>
        </p:spPr>
      </p:pic>
    </p:spTree>
    <p:extLst>
      <p:ext uri="{BB962C8B-B14F-4D97-AF65-F5344CB8AC3E}">
        <p14:creationId xmlns:p14="http://schemas.microsoft.com/office/powerpoint/2010/main" val="4010003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http://www.rabbitcageplans.org/wp-content/uploads/2016/11/Rabbit-Cage-Plan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319" y="4183117"/>
            <a:ext cx="8032681" cy="267488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Logistic Map</a:t>
            </a:r>
          </a:p>
        </p:txBody>
      </p:sp>
      <p:sp>
        <p:nvSpPr>
          <p:cNvPr id="4" name="Rectangle 1"/>
          <p:cNvSpPr>
            <a:spLocks noGrp="1" noChangeArrowheads="1"/>
          </p:cNvSpPr>
          <p:nvPr>
            <p:ph idx="1"/>
          </p:nvPr>
        </p:nvSpPr>
        <p:spPr bwMode="auto">
          <a:xfrm>
            <a:off x="228600" y="1637915"/>
            <a:ext cx="8686800" cy="3970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i="0" u="none" strike="noStrike" cap="none" normalizeH="0" baseline="0" dirty="0">
                <a:ln>
                  <a:noFill/>
                </a:ln>
                <a:effectLst/>
                <a:latin typeface="+mn-lt"/>
              </a:rPr>
              <a:t>The system status (a number in the simplest case)</a:t>
            </a:r>
            <a:r>
              <a:rPr lang="en-US" altLang="en-US" dirty="0">
                <a:latin typeface="+mn-lt"/>
              </a:rPr>
              <a:t> will</a:t>
            </a:r>
            <a:r>
              <a:rPr kumimoji="0" lang="en-US" altLang="en-US" i="0" u="none" strike="noStrike" cap="none" normalizeH="0" baseline="0" dirty="0">
                <a:ln>
                  <a:noFill/>
                </a:ln>
                <a:effectLst/>
                <a:latin typeface="+mn-lt"/>
              </a:rPr>
              <a:t> evolve in discrete steps</a:t>
            </a:r>
            <a:r>
              <a:rPr kumimoji="0" lang="en-US" altLang="en-US" i="0" u="none" strike="noStrike" cap="none" normalizeH="0" dirty="0">
                <a:ln>
                  <a:noFill/>
                </a:ln>
                <a:effectLst/>
                <a:latin typeface="+mn-lt"/>
              </a:rPr>
              <a:t> </a:t>
            </a:r>
            <a:r>
              <a:rPr kumimoji="0" lang="en-US" altLang="en-US" i="0" u="none" strike="noStrike" cap="none" normalizeH="0" baseline="0" dirty="0">
                <a:ln>
                  <a:noFill/>
                </a:ln>
                <a:effectLst/>
                <a:latin typeface="+mn-lt"/>
              </a:rPr>
              <a:t>according to</a:t>
            </a:r>
            <a:endParaRPr lang="en-US" altLang="en-US" dirty="0">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br>
              <a:rPr kumimoji="0" lang="en-US" altLang="en-US" i="0" u="none" strike="noStrike" cap="none" normalizeH="0" baseline="0" dirty="0">
                <a:ln>
                  <a:noFill/>
                </a:ln>
                <a:effectLst/>
                <a:latin typeface="+mn-lt"/>
              </a:rPr>
            </a:br>
            <a:endParaRPr kumimoji="0" lang="en-US" altLang="en-US" i="0" u="none" strike="noStrike" cap="none" normalizeH="0" baseline="0" dirty="0">
              <a:ln>
                <a:noFill/>
              </a:ln>
              <a:effectLst/>
              <a:latin typeface="+mn-lt"/>
            </a:endParaRPr>
          </a:p>
          <a:p>
            <a:pPr marL="0" marR="0" lvl="0" indent="0" algn="just" defTabSz="914400" rtl="0" eaLnBrk="0" fontAlgn="base" latinLnBrk="0" hangingPunct="0">
              <a:lnSpc>
                <a:spcPct val="100000"/>
              </a:lnSpc>
              <a:spcBef>
                <a:spcPct val="0"/>
              </a:spcBef>
              <a:spcAft>
                <a:spcPct val="0"/>
              </a:spcAft>
              <a:buClrTx/>
              <a:buSzTx/>
              <a:buFontTx/>
              <a:buNone/>
              <a:tabLst/>
            </a:pPr>
            <a:endParaRPr lang="en-US" altLang="en-US" dirty="0">
              <a:latin typeface="+mn-lt"/>
            </a:endParaRPr>
          </a:p>
          <a:p>
            <a:pPr marL="0" marR="0" lvl="0" indent="0" defTabSz="914400" rtl="0" eaLnBrk="0" fontAlgn="base" latinLnBrk="0" hangingPunct="0">
              <a:lnSpc>
                <a:spcPct val="100000"/>
              </a:lnSpc>
              <a:spcBef>
                <a:spcPct val="0"/>
              </a:spcBef>
              <a:spcAft>
                <a:spcPct val="0"/>
              </a:spcAft>
              <a:buClrTx/>
              <a:buSzTx/>
              <a:buFontTx/>
              <a:buNone/>
              <a:tabLst/>
            </a:pPr>
            <a:r>
              <a:rPr lang="en-US" altLang="en-US" dirty="0">
                <a:latin typeface="+mn-lt"/>
              </a:rPr>
              <a:t>One explanation:</a:t>
            </a:r>
          </a:p>
          <a:p>
            <a:pPr marL="0" marR="0" lvl="0" indent="0" defTabSz="914400" rtl="0" eaLnBrk="0" fontAlgn="base" latinLnBrk="0" hangingPunct="0">
              <a:lnSpc>
                <a:spcPct val="100000"/>
              </a:lnSpc>
              <a:spcBef>
                <a:spcPct val="0"/>
              </a:spcBef>
              <a:spcAft>
                <a:spcPct val="0"/>
              </a:spcAft>
              <a:buClrTx/>
              <a:buSzTx/>
              <a:buFontTx/>
              <a:buNone/>
              <a:tabLst/>
            </a:pPr>
            <a:r>
              <a:rPr lang="en-US" altLang="en-US" dirty="0">
                <a:latin typeface="+mn-lt"/>
              </a:rPr>
              <a:t>x – Normalized population (0,1);</a:t>
            </a:r>
          </a:p>
          <a:p>
            <a:pPr marL="0" marR="0" lvl="0" indent="0" defTabSz="914400" rtl="0" eaLnBrk="0" fontAlgn="base" latinLnBrk="0" hangingPunct="0">
              <a:lnSpc>
                <a:spcPct val="100000"/>
              </a:lnSpc>
              <a:spcBef>
                <a:spcPct val="0"/>
              </a:spcBef>
              <a:spcAft>
                <a:spcPct val="0"/>
              </a:spcAft>
              <a:buClrTx/>
              <a:buSzTx/>
              <a:buFontTx/>
              <a:buNone/>
              <a:tabLst/>
            </a:pPr>
            <a:r>
              <a:rPr lang="en-US" altLang="en-US" dirty="0">
                <a:latin typeface="+mn-lt"/>
              </a:rPr>
              <a:t>r – Growth rate</a:t>
            </a:r>
            <a:br>
              <a:rPr kumimoji="0" lang="en-US" altLang="en-US" i="0" u="none" strike="noStrike" cap="none" normalizeH="0" baseline="0" dirty="0">
                <a:ln>
                  <a:noFill/>
                </a:ln>
                <a:effectLst/>
                <a:latin typeface="+mn-lt"/>
              </a:rPr>
            </a:br>
            <a:endParaRPr kumimoji="0" lang="en-US" altLang="en-US" i="0" u="none" strike="noStrike" cap="none" normalizeH="0" baseline="0" dirty="0">
              <a:ln>
                <a:noFill/>
              </a:ln>
              <a:effectLst/>
              <a:latin typeface="+mn-lt"/>
            </a:endParaRPr>
          </a:p>
        </p:txBody>
      </p:sp>
      <p:graphicFrame>
        <p:nvGraphicFramePr>
          <p:cNvPr id="5" name="Object 11"/>
          <p:cNvGraphicFramePr>
            <a:graphicFrameLocks noChangeAspect="1"/>
          </p:cNvGraphicFramePr>
          <p:nvPr/>
        </p:nvGraphicFramePr>
        <p:xfrm>
          <a:off x="1684659" y="2656765"/>
          <a:ext cx="5774681" cy="1095200"/>
        </p:xfrm>
        <a:graphic>
          <a:graphicData uri="http://schemas.openxmlformats.org/presentationml/2006/ole">
            <mc:AlternateContent xmlns:mc="http://schemas.openxmlformats.org/markup-compatibility/2006">
              <mc:Choice xmlns:v="urn:schemas-microsoft-com:vml" Requires="v">
                <p:oleObj name="Equation" r:id="rId4" imgW="1739880" imgH="330120" progId="Equation.DSMT4">
                  <p:embed/>
                </p:oleObj>
              </mc:Choice>
              <mc:Fallback>
                <p:oleObj name="Equation" r:id="rId4" imgW="1739880" imgH="330120" progId="Equation.DSMT4">
                  <p:embed/>
                  <p:pic>
                    <p:nvPicPr>
                      <p:cNvPr id="5" name="Object 11"/>
                      <p:cNvPicPr>
                        <a:picLocks noChangeAspect="1" noChangeArrowheads="1"/>
                      </p:cNvPicPr>
                      <p:nvPr/>
                    </p:nvPicPr>
                    <p:blipFill>
                      <a:blip r:embed="rId5"/>
                      <a:srcRect/>
                      <a:stretch>
                        <a:fillRect/>
                      </a:stretch>
                    </p:blipFill>
                    <p:spPr bwMode="auto">
                      <a:xfrm>
                        <a:off x="1684659" y="2656765"/>
                        <a:ext cx="5774681" cy="1095200"/>
                      </a:xfrm>
                      <a:prstGeom prst="rect">
                        <a:avLst/>
                      </a:prstGeom>
                      <a:noFill/>
                      <a:ln>
                        <a:noFill/>
                      </a:ln>
                      <a:effectLst/>
                    </p:spPr>
                  </p:pic>
                </p:oleObj>
              </mc:Fallback>
            </mc:AlternateContent>
          </a:graphicData>
        </a:graphic>
      </p:graphicFrame>
      <p:pic>
        <p:nvPicPr>
          <p:cNvPr id="6" name="Picture 5"/>
          <p:cNvPicPr>
            <a:picLocks noChangeAspect="1"/>
          </p:cNvPicPr>
          <p:nvPr/>
        </p:nvPicPr>
        <p:blipFill>
          <a:blip r:embed="rId6"/>
          <a:stretch>
            <a:fillRect/>
          </a:stretch>
        </p:blipFill>
        <p:spPr>
          <a:xfrm>
            <a:off x="228600" y="152400"/>
            <a:ext cx="1493649" cy="1493649"/>
          </a:xfrm>
          <a:prstGeom prst="rect">
            <a:avLst/>
          </a:prstGeom>
        </p:spPr>
      </p:pic>
    </p:spTree>
    <p:extLst>
      <p:ext uri="{BB962C8B-B14F-4D97-AF65-F5344CB8AC3E}">
        <p14:creationId xmlns:p14="http://schemas.microsoft.com/office/powerpoint/2010/main" val="13488773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Chaotic Behavior</a:t>
            </a:r>
          </a:p>
        </p:txBody>
      </p:sp>
      <p:pic>
        <p:nvPicPr>
          <p:cNvPr id="4" name="Picture 3"/>
          <p:cNvPicPr>
            <a:picLocks noChangeAspect="1"/>
          </p:cNvPicPr>
          <p:nvPr/>
        </p:nvPicPr>
        <p:blipFill>
          <a:blip r:embed="rId3"/>
          <a:stretch>
            <a:fillRect/>
          </a:stretch>
        </p:blipFill>
        <p:spPr>
          <a:xfrm>
            <a:off x="4572000" y="1290079"/>
            <a:ext cx="3760166" cy="3407430"/>
          </a:xfrm>
          <a:prstGeom prst="rect">
            <a:avLst/>
          </a:prstGeom>
        </p:spPr>
      </p:pic>
      <p:sp>
        <p:nvSpPr>
          <p:cNvPr id="5" name="Rectangle 4"/>
          <p:cNvSpPr/>
          <p:nvPr/>
        </p:nvSpPr>
        <p:spPr>
          <a:xfrm>
            <a:off x="502029" y="1968728"/>
            <a:ext cx="8175811" cy="4247317"/>
          </a:xfrm>
          <a:prstGeom prst="rect">
            <a:avLst/>
          </a:prstGeom>
        </p:spPr>
        <p:txBody>
          <a:bodyPr wrap="square">
            <a:spAutoFit/>
          </a:bodyPr>
          <a:lstStyle/>
          <a:p>
            <a:r>
              <a:rPr lang="en-US" sz="1800" b="1" dirty="0">
                <a:solidFill>
                  <a:srgbClr val="0000FF"/>
                </a:solidFill>
                <a:latin typeface="+mn-lt"/>
              </a:rPr>
              <a:t>&gt;&gt; </a:t>
            </a:r>
          </a:p>
          <a:p>
            <a:r>
              <a:rPr lang="en-US" sz="1800" b="1" dirty="0">
                <a:solidFill>
                  <a:srgbClr val="0000FF"/>
                </a:solidFill>
                <a:latin typeface="+mn-lt"/>
              </a:rPr>
              <a:t>N = 200;</a:t>
            </a:r>
          </a:p>
          <a:p>
            <a:r>
              <a:rPr lang="en-US" sz="1800" b="1" dirty="0">
                <a:solidFill>
                  <a:srgbClr val="0000FF"/>
                </a:solidFill>
                <a:latin typeface="+mn-lt"/>
              </a:rPr>
              <a:t>x0 = 0.001;</a:t>
            </a:r>
          </a:p>
          <a:p>
            <a:r>
              <a:rPr lang="en-US" sz="1800" b="1" dirty="0">
                <a:solidFill>
                  <a:srgbClr val="0000FF"/>
                </a:solidFill>
                <a:latin typeface="+mn-lt"/>
              </a:rPr>
              <a:t>for r = 2.5:0.005:4.0</a:t>
            </a:r>
          </a:p>
          <a:p>
            <a:r>
              <a:rPr lang="en-US" sz="1800" b="1" dirty="0">
                <a:solidFill>
                  <a:srgbClr val="0000FF"/>
                </a:solidFill>
                <a:latin typeface="+mn-lt"/>
              </a:rPr>
              <a:t>    x = zeros(1,N);</a:t>
            </a:r>
          </a:p>
          <a:p>
            <a:r>
              <a:rPr lang="en-US" sz="1800" b="1" dirty="0">
                <a:solidFill>
                  <a:srgbClr val="0000FF"/>
                </a:solidFill>
                <a:latin typeface="+mn-lt"/>
              </a:rPr>
              <a:t>    x(1) = x0;</a:t>
            </a:r>
          </a:p>
          <a:p>
            <a:r>
              <a:rPr lang="en-US" sz="1800" b="1" dirty="0">
                <a:solidFill>
                  <a:srgbClr val="0000FF"/>
                </a:solidFill>
                <a:latin typeface="+mn-lt"/>
              </a:rPr>
              <a:t>    for n = 1:N-1</a:t>
            </a:r>
          </a:p>
          <a:p>
            <a:r>
              <a:rPr lang="en-US" sz="1800" b="1" dirty="0">
                <a:solidFill>
                  <a:srgbClr val="0000FF"/>
                </a:solidFill>
                <a:latin typeface="+mn-lt"/>
              </a:rPr>
              <a:t>        x(n+1) = r .* x(n) .* (1.0 - x(n));</a:t>
            </a:r>
          </a:p>
          <a:p>
            <a:r>
              <a:rPr lang="en-US" sz="1800" b="1" dirty="0">
                <a:solidFill>
                  <a:srgbClr val="0000FF"/>
                </a:solidFill>
                <a:latin typeface="+mn-lt"/>
              </a:rPr>
              <a:t>    end;</a:t>
            </a:r>
          </a:p>
          <a:p>
            <a:r>
              <a:rPr lang="en-US" sz="1800" b="1" dirty="0">
                <a:solidFill>
                  <a:srgbClr val="0000FF"/>
                </a:solidFill>
                <a:latin typeface="+mn-lt"/>
              </a:rPr>
              <a:t>    </a:t>
            </a:r>
            <a:r>
              <a:rPr lang="en-US" sz="1800" b="1" dirty="0" err="1">
                <a:solidFill>
                  <a:srgbClr val="FF0000"/>
                </a:solidFill>
                <a:latin typeface="+mn-lt"/>
              </a:rPr>
              <a:t>xstate</a:t>
            </a:r>
            <a:r>
              <a:rPr lang="en-US" sz="1800" b="1" dirty="0">
                <a:solidFill>
                  <a:srgbClr val="FF0000"/>
                </a:solidFill>
                <a:latin typeface="+mn-lt"/>
              </a:rPr>
              <a:t> = x(100:N);</a:t>
            </a:r>
          </a:p>
          <a:p>
            <a:r>
              <a:rPr lang="en-US" sz="1800" b="1" dirty="0">
                <a:solidFill>
                  <a:srgbClr val="FF0000"/>
                </a:solidFill>
                <a:latin typeface="+mn-lt"/>
              </a:rPr>
              <a:t>    </a:t>
            </a:r>
            <a:r>
              <a:rPr lang="en-US" sz="1800" b="1" dirty="0" err="1">
                <a:solidFill>
                  <a:srgbClr val="FF0000"/>
                </a:solidFill>
                <a:latin typeface="+mn-lt"/>
              </a:rPr>
              <a:t>rval</a:t>
            </a:r>
            <a:r>
              <a:rPr lang="en-US" sz="1800" b="1" dirty="0">
                <a:solidFill>
                  <a:srgbClr val="FF0000"/>
                </a:solidFill>
                <a:latin typeface="+mn-lt"/>
              </a:rPr>
              <a:t> = </a:t>
            </a:r>
            <a:r>
              <a:rPr lang="en-US" sz="1800" b="1" dirty="0" err="1">
                <a:solidFill>
                  <a:srgbClr val="FF0000"/>
                </a:solidFill>
                <a:latin typeface="+mn-lt"/>
              </a:rPr>
              <a:t>xstate</a:t>
            </a:r>
            <a:r>
              <a:rPr lang="en-US" sz="1800" b="1" dirty="0">
                <a:solidFill>
                  <a:srgbClr val="FF0000"/>
                </a:solidFill>
                <a:latin typeface="+mn-lt"/>
              </a:rPr>
              <a:t>;</a:t>
            </a:r>
          </a:p>
          <a:p>
            <a:r>
              <a:rPr lang="en-US" sz="1800" b="1" dirty="0">
                <a:solidFill>
                  <a:srgbClr val="FF0000"/>
                </a:solidFill>
                <a:latin typeface="+mn-lt"/>
              </a:rPr>
              <a:t>    </a:t>
            </a:r>
            <a:r>
              <a:rPr lang="en-US" sz="1800" b="1" dirty="0" err="1">
                <a:solidFill>
                  <a:srgbClr val="FF0000"/>
                </a:solidFill>
                <a:latin typeface="+mn-lt"/>
              </a:rPr>
              <a:t>rval</a:t>
            </a:r>
            <a:r>
              <a:rPr lang="en-US" sz="1800" b="1" dirty="0">
                <a:solidFill>
                  <a:srgbClr val="FF0000"/>
                </a:solidFill>
                <a:latin typeface="+mn-lt"/>
              </a:rPr>
              <a:t>(:) = r;</a:t>
            </a:r>
          </a:p>
          <a:p>
            <a:r>
              <a:rPr lang="en-US" sz="1800" b="1" dirty="0">
                <a:solidFill>
                  <a:srgbClr val="0000FF"/>
                </a:solidFill>
                <a:latin typeface="+mn-lt"/>
              </a:rPr>
              <a:t>plot(rval,xstate,'bo','MarkerSize',1);</a:t>
            </a:r>
            <a:r>
              <a:rPr lang="en-US" sz="1800" b="1" dirty="0" err="1">
                <a:solidFill>
                  <a:srgbClr val="0000FF"/>
                </a:solidFill>
                <a:latin typeface="+mn-lt"/>
              </a:rPr>
              <a:t>xlim</a:t>
            </a:r>
            <a:r>
              <a:rPr lang="en-US" sz="1800" b="1" dirty="0">
                <a:solidFill>
                  <a:srgbClr val="0000FF"/>
                </a:solidFill>
                <a:latin typeface="+mn-lt"/>
              </a:rPr>
              <a:t>([2.5 4.0]);</a:t>
            </a:r>
            <a:r>
              <a:rPr lang="en-US" sz="1800" b="1" dirty="0" err="1">
                <a:solidFill>
                  <a:srgbClr val="0000FF"/>
                </a:solidFill>
                <a:latin typeface="+mn-lt"/>
              </a:rPr>
              <a:t>ylim</a:t>
            </a:r>
            <a:r>
              <a:rPr lang="en-US" sz="1800" b="1" dirty="0">
                <a:solidFill>
                  <a:srgbClr val="0000FF"/>
                </a:solidFill>
                <a:latin typeface="+mn-lt"/>
              </a:rPr>
              <a:t>([0 1]);hold on;</a:t>
            </a:r>
          </a:p>
          <a:p>
            <a:r>
              <a:rPr lang="en-US" sz="1800" b="1" dirty="0">
                <a:solidFill>
                  <a:srgbClr val="0000FF"/>
                </a:solidFill>
                <a:latin typeface="+mn-lt"/>
              </a:rPr>
              <a:t>end;</a:t>
            </a:r>
          </a:p>
          <a:p>
            <a:r>
              <a:rPr lang="en-US" sz="1800" b="1" dirty="0">
                <a:solidFill>
                  <a:srgbClr val="0000FF"/>
                </a:solidFill>
                <a:latin typeface="+mn-lt"/>
              </a:rPr>
              <a:t>&gt;&gt; </a:t>
            </a:r>
          </a:p>
        </p:txBody>
      </p:sp>
      <p:sp>
        <p:nvSpPr>
          <p:cNvPr id="6" name="Rectangle 5"/>
          <p:cNvSpPr/>
          <p:nvPr/>
        </p:nvSpPr>
        <p:spPr>
          <a:xfrm>
            <a:off x="502029" y="6021645"/>
            <a:ext cx="8489571" cy="369332"/>
          </a:xfrm>
          <a:prstGeom prst="rect">
            <a:avLst/>
          </a:prstGeom>
        </p:spPr>
        <p:txBody>
          <a:bodyPr wrap="square">
            <a:spAutoFit/>
          </a:bodyPr>
          <a:lstStyle/>
          <a:p>
            <a:r>
              <a:rPr lang="en-US" sz="1800" dirty="0">
                <a:latin typeface="+mn-lt"/>
                <a:hlinkClick r:id="rId4"/>
              </a:rPr>
              <a:t>http://www.sharetechnote.com/html/Handbook_EngMath_Chaos_LogisticEq.html</a:t>
            </a:r>
            <a:r>
              <a:rPr lang="en-US" sz="1800" dirty="0">
                <a:latin typeface="+mn-lt"/>
              </a:rPr>
              <a:t> </a:t>
            </a:r>
          </a:p>
        </p:txBody>
      </p:sp>
      <p:pic>
        <p:nvPicPr>
          <p:cNvPr id="10" name="Picture 9"/>
          <p:cNvPicPr>
            <a:picLocks noChangeAspect="1"/>
          </p:cNvPicPr>
          <p:nvPr/>
        </p:nvPicPr>
        <p:blipFill>
          <a:blip r:embed="rId5"/>
          <a:stretch>
            <a:fillRect/>
          </a:stretch>
        </p:blipFill>
        <p:spPr>
          <a:xfrm>
            <a:off x="228600" y="152400"/>
            <a:ext cx="1493649" cy="1493649"/>
          </a:xfrm>
          <a:prstGeom prst="rect">
            <a:avLst/>
          </a:prstGeom>
        </p:spPr>
      </p:pic>
    </p:spTree>
    <p:extLst>
      <p:ext uri="{BB962C8B-B14F-4D97-AF65-F5344CB8AC3E}">
        <p14:creationId xmlns:p14="http://schemas.microsoft.com/office/powerpoint/2010/main" val="450410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838200"/>
          </a:xfrm>
        </p:spPr>
        <p:txBody>
          <a:bodyPr/>
          <a:lstStyle/>
          <a:p>
            <a:r>
              <a:rPr lang="en-US" sz="4000" dirty="0"/>
              <a:t>Biological &amp; Artificial Neurons</a:t>
            </a:r>
          </a:p>
        </p:txBody>
      </p:sp>
      <p:sp>
        <p:nvSpPr>
          <p:cNvPr id="4" name="Explosion 1 3"/>
          <p:cNvSpPr/>
          <p:nvPr/>
        </p:nvSpPr>
        <p:spPr bwMode="auto">
          <a:xfrm>
            <a:off x="3234082" y="1706911"/>
            <a:ext cx="2229714" cy="2163778"/>
          </a:xfrm>
          <a:prstGeom prst="irregularSeal1">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i="1" dirty="0" err="1">
              <a:latin typeface="+mn-lt"/>
            </a:endParaRPr>
          </a:p>
        </p:txBody>
      </p:sp>
      <p:sp>
        <p:nvSpPr>
          <p:cNvPr id="5" name="Oval 4"/>
          <p:cNvSpPr/>
          <p:nvPr/>
        </p:nvSpPr>
        <p:spPr bwMode="auto">
          <a:xfrm>
            <a:off x="4046974" y="2498058"/>
            <a:ext cx="535709" cy="426689"/>
          </a:xfrm>
          <a:prstGeom prst="ellipse">
            <a:avLst/>
          </a:prstGeom>
          <a:solidFill>
            <a:schemeClr val="accent6">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i="1" dirty="0" err="1">
              <a:latin typeface="+mn-lt"/>
            </a:endParaRPr>
          </a:p>
        </p:txBody>
      </p:sp>
      <p:cxnSp>
        <p:nvCxnSpPr>
          <p:cNvPr id="6" name="Straight Connector 5"/>
          <p:cNvCxnSpPr/>
          <p:nvPr/>
        </p:nvCxnSpPr>
        <p:spPr bwMode="auto">
          <a:xfrm flipH="1" flipV="1">
            <a:off x="2785250" y="1527808"/>
            <a:ext cx="776403" cy="650065"/>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7" name="Straight Connector 6"/>
          <p:cNvCxnSpPr/>
          <p:nvPr/>
        </p:nvCxnSpPr>
        <p:spPr bwMode="auto">
          <a:xfrm flipH="1" flipV="1">
            <a:off x="2453427" y="2607397"/>
            <a:ext cx="1112479" cy="477"/>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8" name="Straight Connector 7"/>
          <p:cNvCxnSpPr/>
          <p:nvPr/>
        </p:nvCxnSpPr>
        <p:spPr bwMode="auto">
          <a:xfrm flipH="1">
            <a:off x="2685684" y="2972746"/>
            <a:ext cx="995495" cy="473238"/>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9" name="Straight Connector 8"/>
          <p:cNvCxnSpPr/>
          <p:nvPr/>
        </p:nvCxnSpPr>
        <p:spPr bwMode="auto">
          <a:xfrm flipH="1" flipV="1">
            <a:off x="5026191" y="2560406"/>
            <a:ext cx="2563977" cy="24762"/>
          </a:xfrm>
          <a:prstGeom prst="line">
            <a:avLst/>
          </a:prstGeom>
          <a:solidFill>
            <a:schemeClr val="accent1"/>
          </a:solidFill>
          <a:ln w="127000" cap="flat" cmpd="sng" algn="ctr">
            <a:solidFill>
              <a:schemeClr val="accent6">
                <a:lumMod val="40000"/>
                <a:lumOff val="60000"/>
              </a:schemeClr>
            </a:solidFill>
            <a:prstDash val="solid"/>
            <a:round/>
            <a:headEnd type="none" w="med" len="med"/>
            <a:tailEnd type="none" w="med" len="med"/>
          </a:ln>
          <a:effectLst/>
        </p:spPr>
      </p:cxnSp>
      <p:cxnSp>
        <p:nvCxnSpPr>
          <p:cNvPr id="10" name="Straight Connector 9"/>
          <p:cNvCxnSpPr/>
          <p:nvPr/>
        </p:nvCxnSpPr>
        <p:spPr bwMode="auto">
          <a:xfrm flipH="1" flipV="1">
            <a:off x="3173451" y="1226168"/>
            <a:ext cx="93507" cy="748312"/>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1" name="Straight Connector 10"/>
          <p:cNvCxnSpPr/>
          <p:nvPr/>
        </p:nvCxnSpPr>
        <p:spPr bwMode="auto">
          <a:xfrm flipH="1" flipV="1">
            <a:off x="2685684" y="1977033"/>
            <a:ext cx="647963" cy="54092"/>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2" name="Straight Connector 11"/>
          <p:cNvCxnSpPr/>
          <p:nvPr/>
        </p:nvCxnSpPr>
        <p:spPr bwMode="auto">
          <a:xfrm flipH="1" flipV="1">
            <a:off x="2453427" y="2031125"/>
            <a:ext cx="439768" cy="557896"/>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3" name="Straight Connector 12"/>
          <p:cNvCxnSpPr/>
          <p:nvPr/>
        </p:nvCxnSpPr>
        <p:spPr bwMode="auto">
          <a:xfrm flipH="1">
            <a:off x="2638437" y="2562176"/>
            <a:ext cx="606915" cy="527644"/>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4" name="Straight Connector 13"/>
          <p:cNvCxnSpPr/>
          <p:nvPr/>
        </p:nvCxnSpPr>
        <p:spPr bwMode="auto">
          <a:xfrm flipH="1">
            <a:off x="3016796" y="3155685"/>
            <a:ext cx="226517" cy="611913"/>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cxnSp>
        <p:nvCxnSpPr>
          <p:cNvPr id="15" name="Straight Connector 14"/>
          <p:cNvCxnSpPr/>
          <p:nvPr/>
        </p:nvCxnSpPr>
        <p:spPr bwMode="auto">
          <a:xfrm flipH="1" flipV="1">
            <a:off x="2330926" y="3261329"/>
            <a:ext cx="647964" cy="54092"/>
          </a:xfrm>
          <a:prstGeom prst="line">
            <a:avLst/>
          </a:prstGeom>
          <a:solidFill>
            <a:schemeClr val="accent1"/>
          </a:solidFill>
          <a:ln w="63500" cap="flat" cmpd="sng" algn="ctr">
            <a:solidFill>
              <a:schemeClr val="accent6">
                <a:lumMod val="40000"/>
                <a:lumOff val="60000"/>
              </a:schemeClr>
            </a:solidFill>
            <a:prstDash val="solid"/>
            <a:round/>
            <a:headEnd type="none" w="med" len="med"/>
            <a:tailEnd type="none" w="med" len="med"/>
          </a:ln>
          <a:effectLst/>
        </p:spPr>
      </p:cxnSp>
      <p:sp>
        <p:nvSpPr>
          <p:cNvPr id="16" name="Title 1"/>
          <p:cNvSpPr txBox="1">
            <a:spLocks/>
          </p:cNvSpPr>
          <p:nvPr/>
        </p:nvSpPr>
        <p:spPr bwMode="auto">
          <a:xfrm>
            <a:off x="4010485" y="1350747"/>
            <a:ext cx="1491673" cy="36268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1600" b="0" i="1" kern="0" dirty="0">
                <a:latin typeface="+mn-lt"/>
              </a:rPr>
              <a:t>Body (Soma)</a:t>
            </a:r>
          </a:p>
        </p:txBody>
      </p:sp>
      <p:sp>
        <p:nvSpPr>
          <p:cNvPr id="17" name="Title 1"/>
          <p:cNvSpPr txBox="1">
            <a:spLocks/>
          </p:cNvSpPr>
          <p:nvPr/>
        </p:nvSpPr>
        <p:spPr bwMode="auto">
          <a:xfrm>
            <a:off x="5271142" y="2198884"/>
            <a:ext cx="1491673" cy="286615"/>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1600" b="0" i="1" kern="0" dirty="0">
                <a:latin typeface="+mn-lt"/>
              </a:rPr>
              <a:t>Fiber (Axon)</a:t>
            </a:r>
          </a:p>
        </p:txBody>
      </p:sp>
      <p:sp>
        <p:nvSpPr>
          <p:cNvPr id="18" name="Title 1"/>
          <p:cNvSpPr txBox="1">
            <a:spLocks/>
          </p:cNvSpPr>
          <p:nvPr/>
        </p:nvSpPr>
        <p:spPr bwMode="auto">
          <a:xfrm>
            <a:off x="2068513" y="887283"/>
            <a:ext cx="2217416" cy="36268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1600" b="0" i="1" kern="0" dirty="0">
                <a:latin typeface="+mn-lt"/>
              </a:rPr>
              <a:t>Branches (Dendrite)</a:t>
            </a:r>
          </a:p>
        </p:txBody>
      </p:sp>
      <p:sp>
        <p:nvSpPr>
          <p:cNvPr id="19" name="Title 1"/>
          <p:cNvSpPr txBox="1">
            <a:spLocks/>
          </p:cNvSpPr>
          <p:nvPr/>
        </p:nvSpPr>
        <p:spPr bwMode="auto">
          <a:xfrm>
            <a:off x="2595346" y="4870156"/>
            <a:ext cx="1491673" cy="36268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1600" b="0" i="1" kern="0" dirty="0">
                <a:latin typeface="+mn-lt"/>
              </a:rPr>
              <a:t>Weight</a:t>
            </a:r>
          </a:p>
        </p:txBody>
      </p:sp>
      <p:sp>
        <p:nvSpPr>
          <p:cNvPr id="20" name="Title 1"/>
          <p:cNvSpPr txBox="1">
            <a:spLocks/>
          </p:cNvSpPr>
          <p:nvPr/>
        </p:nvSpPr>
        <p:spPr bwMode="auto">
          <a:xfrm>
            <a:off x="5249285" y="5047095"/>
            <a:ext cx="3219744" cy="36268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eaLnBrk="1" hangingPunct="1"/>
            <a:r>
              <a:rPr lang="en-US" sz="1600" b="0" i="1" kern="0" dirty="0">
                <a:latin typeface="+mn-lt"/>
              </a:rPr>
              <a:t>Transformation (Nonlinear)</a:t>
            </a:r>
          </a:p>
        </p:txBody>
      </p:sp>
      <p:sp>
        <p:nvSpPr>
          <p:cNvPr id="21" name="Title 1"/>
          <p:cNvSpPr txBox="1">
            <a:spLocks/>
          </p:cNvSpPr>
          <p:nvPr/>
        </p:nvSpPr>
        <p:spPr bwMode="auto">
          <a:xfrm>
            <a:off x="3963589" y="4699281"/>
            <a:ext cx="3536320" cy="362683"/>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eaLnBrk="1" hangingPunct="1"/>
            <a:r>
              <a:rPr lang="en-US" sz="1600" b="0" i="1" kern="0" dirty="0">
                <a:latin typeface="+mn-lt"/>
              </a:rPr>
              <a:t>Summation (Linear)</a:t>
            </a:r>
          </a:p>
        </p:txBody>
      </p:sp>
      <p:cxnSp>
        <p:nvCxnSpPr>
          <p:cNvPr id="22" name="Straight Arrow Connector 21"/>
          <p:cNvCxnSpPr>
            <a:stCxn id="41" idx="6"/>
            <a:endCxn id="42" idx="1"/>
          </p:cNvCxnSpPr>
          <p:nvPr/>
        </p:nvCxnSpPr>
        <p:spPr bwMode="auto">
          <a:xfrm>
            <a:off x="5139471" y="5690223"/>
            <a:ext cx="401324" cy="0"/>
          </a:xfrm>
          <a:prstGeom prst="straightConnector1">
            <a:avLst/>
          </a:prstGeom>
          <a:solidFill>
            <a:schemeClr val="accent1"/>
          </a:solidFill>
          <a:ln w="63500" cap="flat" cmpd="sng" algn="ctr">
            <a:solidFill>
              <a:schemeClr val="accent1">
                <a:lumMod val="75000"/>
              </a:schemeClr>
            </a:solidFill>
            <a:prstDash val="solid"/>
            <a:round/>
            <a:headEnd type="none"/>
            <a:tailEnd type="triangle"/>
          </a:ln>
          <a:effectLst/>
        </p:spPr>
      </p:cxnSp>
      <p:cxnSp>
        <p:nvCxnSpPr>
          <p:cNvPr id="23" name="Straight Arrow Connector 22"/>
          <p:cNvCxnSpPr/>
          <p:nvPr/>
        </p:nvCxnSpPr>
        <p:spPr bwMode="auto">
          <a:xfrm>
            <a:off x="6436926" y="5681170"/>
            <a:ext cx="782067" cy="0"/>
          </a:xfrm>
          <a:prstGeom prst="straightConnector1">
            <a:avLst/>
          </a:prstGeom>
          <a:solidFill>
            <a:schemeClr val="accent1"/>
          </a:solidFill>
          <a:ln w="63500" cap="flat" cmpd="sng" algn="ctr">
            <a:solidFill>
              <a:schemeClr val="accent1">
                <a:lumMod val="75000"/>
              </a:schemeClr>
            </a:solidFill>
            <a:prstDash val="solid"/>
            <a:round/>
            <a:headEnd type="none"/>
            <a:tailEnd type="triangle"/>
          </a:ln>
          <a:effectLst/>
        </p:spPr>
      </p:cxnSp>
      <p:grpSp>
        <p:nvGrpSpPr>
          <p:cNvPr id="24" name="Group 23"/>
          <p:cNvGrpSpPr/>
          <p:nvPr/>
        </p:nvGrpSpPr>
        <p:grpSpPr>
          <a:xfrm>
            <a:off x="2368918" y="5693453"/>
            <a:ext cx="1621524" cy="0"/>
            <a:chOff x="4571646" y="4971259"/>
            <a:chExt cx="1340103" cy="0"/>
          </a:xfrm>
        </p:grpSpPr>
        <p:cxnSp>
          <p:nvCxnSpPr>
            <p:cNvPr id="25" name="Straight Connector 24"/>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26" name="Straight Connector 25"/>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grpSp>
        <p:nvGrpSpPr>
          <p:cNvPr id="27" name="Group 26"/>
          <p:cNvGrpSpPr/>
          <p:nvPr/>
        </p:nvGrpSpPr>
        <p:grpSpPr>
          <a:xfrm>
            <a:off x="2495662" y="5327422"/>
            <a:ext cx="1621524" cy="0"/>
            <a:chOff x="4571646" y="4971259"/>
            <a:chExt cx="1340103" cy="0"/>
          </a:xfrm>
        </p:grpSpPr>
        <p:cxnSp>
          <p:nvCxnSpPr>
            <p:cNvPr id="28" name="Straight Connector 27"/>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29" name="Straight Connector 28"/>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grpSp>
        <p:nvGrpSpPr>
          <p:cNvPr id="30" name="Group 29"/>
          <p:cNvGrpSpPr/>
          <p:nvPr/>
        </p:nvGrpSpPr>
        <p:grpSpPr>
          <a:xfrm>
            <a:off x="2495662" y="6059483"/>
            <a:ext cx="1621524" cy="0"/>
            <a:chOff x="4571646" y="4971259"/>
            <a:chExt cx="1340103" cy="0"/>
          </a:xfrm>
        </p:grpSpPr>
        <p:cxnSp>
          <p:nvCxnSpPr>
            <p:cNvPr id="31" name="Straight Connector 30"/>
            <p:cNvCxnSpPr/>
            <p:nvPr/>
          </p:nvCxnSpPr>
          <p:spPr bwMode="auto">
            <a:xfrm>
              <a:off x="5170734" y="4971259"/>
              <a:ext cx="741015" cy="0"/>
            </a:xfrm>
            <a:prstGeom prst="line">
              <a:avLst/>
            </a:prstGeom>
            <a:solidFill>
              <a:schemeClr val="accent1"/>
            </a:solidFill>
            <a:ln w="63500" cap="flat" cmpd="sng" algn="ctr">
              <a:solidFill>
                <a:schemeClr val="accent1">
                  <a:lumMod val="75000"/>
                </a:schemeClr>
              </a:solidFill>
              <a:prstDash val="solid"/>
              <a:round/>
              <a:headEnd type="oval" w="med" len="med"/>
              <a:tailEnd type="triangle" w="lg" len="med"/>
            </a:ln>
            <a:effectLst/>
          </p:spPr>
        </p:cxnSp>
        <p:cxnSp>
          <p:nvCxnSpPr>
            <p:cNvPr id="32" name="Straight Connector 31"/>
            <p:cNvCxnSpPr/>
            <p:nvPr/>
          </p:nvCxnSpPr>
          <p:spPr bwMode="auto">
            <a:xfrm>
              <a:off x="4571646" y="4971259"/>
              <a:ext cx="568477" cy="0"/>
            </a:xfrm>
            <a:prstGeom prst="line">
              <a:avLst/>
            </a:prstGeom>
            <a:solidFill>
              <a:schemeClr val="accent1"/>
            </a:solidFill>
            <a:ln w="63500" cap="flat" cmpd="sng" algn="ctr">
              <a:solidFill>
                <a:schemeClr val="accent1">
                  <a:lumMod val="75000"/>
                  <a:alpha val="99000"/>
                </a:schemeClr>
              </a:solidFill>
              <a:prstDash val="solid"/>
              <a:round/>
              <a:headEnd type="none" w="med" len="med"/>
              <a:tailEnd type="none" w="med" len="med"/>
            </a:ln>
            <a:effectLst/>
          </p:spPr>
        </p:cxnSp>
      </p:grpSp>
      <p:sp>
        <p:nvSpPr>
          <p:cNvPr id="33" name="Content Placeholder 2"/>
          <p:cNvSpPr txBox="1">
            <a:spLocks/>
          </p:cNvSpPr>
          <p:nvPr/>
        </p:nvSpPr>
        <p:spPr bwMode="auto">
          <a:xfrm>
            <a:off x="2330926" y="3846242"/>
            <a:ext cx="4239234" cy="3861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2000" i="1" kern="0" dirty="0"/>
              <a:t>Biological Neuron</a:t>
            </a:r>
          </a:p>
        </p:txBody>
      </p:sp>
      <p:sp>
        <p:nvSpPr>
          <p:cNvPr id="34" name="Content Placeholder 2"/>
          <p:cNvSpPr txBox="1">
            <a:spLocks/>
          </p:cNvSpPr>
          <p:nvPr/>
        </p:nvSpPr>
        <p:spPr bwMode="auto">
          <a:xfrm>
            <a:off x="1751504" y="6367862"/>
            <a:ext cx="5398078" cy="4197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2000" i="1" kern="0" dirty="0"/>
              <a:t>Artificial Neuron</a:t>
            </a:r>
          </a:p>
        </p:txBody>
      </p:sp>
      <p:sp>
        <p:nvSpPr>
          <p:cNvPr id="35" name="Content Placeholder 2"/>
          <p:cNvSpPr txBox="1">
            <a:spLocks/>
          </p:cNvSpPr>
          <p:nvPr/>
        </p:nvSpPr>
        <p:spPr bwMode="auto">
          <a:xfrm>
            <a:off x="1274091" y="2402665"/>
            <a:ext cx="992396" cy="3861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sz="2000" b="0" i="1" kern="0" dirty="0"/>
              <a:t>Input</a:t>
            </a:r>
          </a:p>
        </p:txBody>
      </p:sp>
      <p:sp>
        <p:nvSpPr>
          <p:cNvPr id="36" name="Left Bracket 35"/>
          <p:cNvSpPr/>
          <p:nvPr/>
        </p:nvSpPr>
        <p:spPr bwMode="auto">
          <a:xfrm>
            <a:off x="2068512" y="1600324"/>
            <a:ext cx="427150" cy="2055730"/>
          </a:xfrm>
          <a:prstGeom prst="leftBracket">
            <a:avLst/>
          </a:prstGeom>
          <a:noFill/>
          <a:ln w="25400" cap="flat" cmpd="sng" algn="ctr">
            <a:solidFill>
              <a:schemeClr val="accent6">
                <a:lumMod val="40000"/>
                <a:lumOff val="6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mn-lt"/>
              <a:ea typeface="ＭＳ Ｐゴシック" pitchFamily="116" charset="-128"/>
            </a:endParaRPr>
          </a:p>
        </p:txBody>
      </p:sp>
      <p:sp>
        <p:nvSpPr>
          <p:cNvPr id="37" name="Content Placeholder 2"/>
          <p:cNvSpPr txBox="1">
            <a:spLocks/>
          </p:cNvSpPr>
          <p:nvPr/>
        </p:nvSpPr>
        <p:spPr bwMode="auto">
          <a:xfrm>
            <a:off x="1274091" y="5530630"/>
            <a:ext cx="992396" cy="3861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sz="2000" b="0" i="1" kern="0" dirty="0"/>
              <a:t>Input</a:t>
            </a:r>
          </a:p>
        </p:txBody>
      </p:sp>
      <p:sp>
        <p:nvSpPr>
          <p:cNvPr id="38" name="Left Bracket 37"/>
          <p:cNvSpPr/>
          <p:nvPr/>
        </p:nvSpPr>
        <p:spPr bwMode="auto">
          <a:xfrm>
            <a:off x="2068512" y="4728289"/>
            <a:ext cx="427150" cy="2055730"/>
          </a:xfrm>
          <a:prstGeom prst="leftBracket">
            <a:avLst/>
          </a:prstGeom>
          <a:noFill/>
          <a:ln w="25400" cap="flat" cmpd="sng" algn="ctr">
            <a:solidFill>
              <a:schemeClr val="accent1">
                <a:lumMod val="50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1" u="none" strike="noStrike" cap="none" normalizeH="0" baseline="0">
              <a:ln>
                <a:noFill/>
              </a:ln>
              <a:solidFill>
                <a:schemeClr val="tx1"/>
              </a:solidFill>
              <a:effectLst/>
              <a:latin typeface="+mn-lt"/>
              <a:ea typeface="ＭＳ Ｐゴシック" pitchFamily="116" charset="-128"/>
            </a:endParaRPr>
          </a:p>
        </p:txBody>
      </p:sp>
      <p:sp>
        <p:nvSpPr>
          <p:cNvPr id="39" name="Content Placeholder 2"/>
          <p:cNvSpPr txBox="1">
            <a:spLocks/>
          </p:cNvSpPr>
          <p:nvPr/>
        </p:nvSpPr>
        <p:spPr bwMode="auto">
          <a:xfrm>
            <a:off x="6157186" y="2645655"/>
            <a:ext cx="992396" cy="3861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sz="2000" b="0" i="1" kern="0" dirty="0"/>
              <a:t>Output</a:t>
            </a:r>
          </a:p>
        </p:txBody>
      </p:sp>
      <p:sp>
        <p:nvSpPr>
          <p:cNvPr id="40" name="Content Placeholder 2"/>
          <p:cNvSpPr txBox="1">
            <a:spLocks/>
          </p:cNvSpPr>
          <p:nvPr/>
        </p:nvSpPr>
        <p:spPr bwMode="auto">
          <a:xfrm>
            <a:off x="7093970" y="5719242"/>
            <a:ext cx="992396" cy="3861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sz="2000" b="0" i="1" kern="0" dirty="0"/>
              <a:t>Output</a:t>
            </a:r>
          </a:p>
        </p:txBody>
      </p:sp>
      <p:sp>
        <p:nvSpPr>
          <p:cNvPr id="41" name="Flowchart: Or 40"/>
          <p:cNvSpPr/>
          <p:nvPr/>
        </p:nvSpPr>
        <p:spPr bwMode="auto">
          <a:xfrm>
            <a:off x="4025895" y="5133435"/>
            <a:ext cx="1113576" cy="1113576"/>
          </a:xfrm>
          <a:prstGeom prst="flowChartOr">
            <a:avLst/>
          </a:prstGeom>
          <a:noFill/>
          <a:ln w="1270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i="1" dirty="0" err="1">
              <a:latin typeface="+mn-lt"/>
            </a:endParaRPr>
          </a:p>
        </p:txBody>
      </p:sp>
      <p:sp>
        <p:nvSpPr>
          <p:cNvPr id="42" name="Pentagon 41"/>
          <p:cNvSpPr/>
          <p:nvPr/>
        </p:nvSpPr>
        <p:spPr bwMode="auto">
          <a:xfrm>
            <a:off x="5540795" y="5477054"/>
            <a:ext cx="869225" cy="426338"/>
          </a:xfrm>
          <a:prstGeom prst="homePlate">
            <a:avLst/>
          </a:prstGeom>
          <a:noFill/>
          <a:ln w="127000" cap="flat" cmpd="sng" algn="ctr">
            <a:solidFill>
              <a:schemeClr val="accent5">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600" i="1" dirty="0" err="1">
              <a:latin typeface="+mn-lt"/>
            </a:endParaRPr>
          </a:p>
        </p:txBody>
      </p:sp>
      <p:sp>
        <p:nvSpPr>
          <p:cNvPr id="43" name="Title 1"/>
          <p:cNvSpPr txBox="1">
            <a:spLocks/>
          </p:cNvSpPr>
          <p:nvPr/>
        </p:nvSpPr>
        <p:spPr bwMode="auto">
          <a:xfrm>
            <a:off x="6747287" y="1932147"/>
            <a:ext cx="2052588" cy="286615"/>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1600" b="0" i="1" kern="0" dirty="0">
                <a:latin typeface="+mn-lt"/>
              </a:rPr>
              <a:t>Interface (Synapsis)</a:t>
            </a:r>
          </a:p>
        </p:txBody>
      </p:sp>
      <p:sp>
        <p:nvSpPr>
          <p:cNvPr id="44" name="Regular Pentagon 43"/>
          <p:cNvSpPr/>
          <p:nvPr/>
        </p:nvSpPr>
        <p:spPr bwMode="auto">
          <a:xfrm rot="5400000">
            <a:off x="7328790" y="2294523"/>
            <a:ext cx="660903" cy="584913"/>
          </a:xfrm>
          <a:prstGeom prst="pentagon">
            <a:avLst/>
          </a:prstGeom>
          <a:solidFill>
            <a:schemeClr val="accent6">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pic>
        <p:nvPicPr>
          <p:cNvPr id="45" name="Picture 44"/>
          <p:cNvPicPr>
            <a:picLocks noChangeAspect="1"/>
          </p:cNvPicPr>
          <p:nvPr/>
        </p:nvPicPr>
        <p:blipFill>
          <a:blip r:embed="rId3"/>
          <a:stretch>
            <a:fillRect/>
          </a:stretch>
        </p:blipFill>
        <p:spPr>
          <a:xfrm>
            <a:off x="350200" y="3376507"/>
            <a:ext cx="1493649" cy="1493649"/>
          </a:xfrm>
          <a:prstGeom prst="rect">
            <a:avLst/>
          </a:prstGeom>
        </p:spPr>
      </p:pic>
    </p:spTree>
    <p:extLst>
      <p:ext uri="{BB962C8B-B14F-4D97-AF65-F5344CB8AC3E}">
        <p14:creationId xmlns:p14="http://schemas.microsoft.com/office/powerpoint/2010/main" val="1661932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Image result for deep neural ne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96844"/>
            <a:ext cx="9144000" cy="47035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152400" y="667214"/>
            <a:ext cx="1493649" cy="1493649"/>
          </a:xfrm>
          <a:prstGeom prst="rect">
            <a:avLst/>
          </a:prstGeom>
        </p:spPr>
      </p:pic>
      <p:sp>
        <p:nvSpPr>
          <p:cNvPr id="2" name="Title 1"/>
          <p:cNvSpPr>
            <a:spLocks noGrp="1"/>
          </p:cNvSpPr>
          <p:nvPr>
            <p:ph type="title"/>
          </p:nvPr>
        </p:nvSpPr>
        <p:spPr>
          <a:xfrm>
            <a:off x="152400" y="152399"/>
            <a:ext cx="8839200" cy="1029630"/>
          </a:xfrm>
          <a:noFill/>
        </p:spPr>
        <p:txBody>
          <a:bodyPr/>
          <a:lstStyle/>
          <a:p>
            <a:r>
              <a:rPr lang="en-US" sz="4000" dirty="0"/>
              <a:t>Deep</a:t>
            </a:r>
            <a:r>
              <a:rPr lang="en-US" dirty="0"/>
              <a:t> Neural Network (DNN)</a:t>
            </a:r>
          </a:p>
        </p:txBody>
      </p:sp>
      <p:sp>
        <p:nvSpPr>
          <p:cNvPr id="3" name="Rectangle 2"/>
          <p:cNvSpPr/>
          <p:nvPr/>
        </p:nvSpPr>
        <p:spPr>
          <a:xfrm>
            <a:off x="152400" y="6409899"/>
            <a:ext cx="8915400" cy="400110"/>
          </a:xfrm>
          <a:prstGeom prst="rect">
            <a:avLst/>
          </a:prstGeom>
        </p:spPr>
        <p:txBody>
          <a:bodyPr wrap="square">
            <a:spAutoFit/>
          </a:bodyPr>
          <a:lstStyle/>
          <a:p>
            <a:pPr algn="r"/>
            <a:r>
              <a:rPr lang="en-US" sz="2000" dirty="0">
                <a:latin typeface="+mn-lt"/>
                <a:hlinkClick r:id="rId5"/>
              </a:rPr>
              <a:t>https://www.strong.io/blog/deep-neural-networks-go-to-the-movies</a:t>
            </a:r>
            <a:r>
              <a:rPr lang="en-US" sz="2000" dirty="0">
                <a:latin typeface="+mn-lt"/>
              </a:rPr>
              <a:t> </a:t>
            </a:r>
          </a:p>
        </p:txBody>
      </p:sp>
    </p:spTree>
    <p:extLst>
      <p:ext uri="{BB962C8B-B14F-4D97-AF65-F5344CB8AC3E}">
        <p14:creationId xmlns:p14="http://schemas.microsoft.com/office/powerpoint/2010/main" val="3206802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Project?</a:t>
            </a:r>
          </a:p>
        </p:txBody>
      </p:sp>
      <p:pic>
        <p:nvPicPr>
          <p:cNvPr id="4" name="Picture 3"/>
          <p:cNvPicPr>
            <a:picLocks noChangeAspect="1"/>
          </p:cNvPicPr>
          <p:nvPr/>
        </p:nvPicPr>
        <p:blipFill>
          <a:blip r:embed="rId3"/>
          <a:stretch>
            <a:fillRect/>
          </a:stretch>
        </p:blipFill>
        <p:spPr>
          <a:xfrm>
            <a:off x="-8015" y="1293060"/>
            <a:ext cx="9160030" cy="5395831"/>
          </a:xfrm>
          <a:prstGeom prst="rect">
            <a:avLst/>
          </a:prstGeom>
        </p:spPr>
      </p:pic>
    </p:spTree>
    <p:extLst>
      <p:ext uri="{BB962C8B-B14F-4D97-AF65-F5344CB8AC3E}">
        <p14:creationId xmlns:p14="http://schemas.microsoft.com/office/powerpoint/2010/main" val="37392703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Function vs System</a:t>
            </a:r>
          </a:p>
        </p:txBody>
      </p:sp>
      <p:sp>
        <p:nvSpPr>
          <p:cNvPr id="3" name="Content Placeholder 2"/>
          <p:cNvSpPr>
            <a:spLocks noGrp="1"/>
          </p:cNvSpPr>
          <p:nvPr>
            <p:ph idx="1"/>
          </p:nvPr>
        </p:nvSpPr>
        <p:spPr>
          <a:xfrm>
            <a:off x="152400" y="1066800"/>
            <a:ext cx="8839200" cy="5082988"/>
          </a:xfrm>
        </p:spPr>
        <p:txBody>
          <a:bodyPr/>
          <a:lstStyle/>
          <a:p>
            <a:pPr marL="0" indent="0" algn="just">
              <a:buNone/>
            </a:pPr>
            <a:r>
              <a:rPr lang="en-US" sz="2400" dirty="0">
                <a:hlinkClick r:id="rId3"/>
              </a:rPr>
              <a:t>http://www.thefreedictionary.com/mathematical+function</a:t>
            </a:r>
            <a:endParaRPr lang="en-US" sz="2400" dirty="0"/>
          </a:p>
          <a:p>
            <a:pPr marL="0" indent="0" algn="just">
              <a:buNone/>
            </a:pPr>
            <a:endParaRPr lang="en-US" sz="2400" b="0" dirty="0"/>
          </a:p>
          <a:p>
            <a:pPr marL="0" indent="0" algn="just">
              <a:buNone/>
            </a:pPr>
            <a:r>
              <a:rPr lang="en-US" sz="2400" dirty="0"/>
              <a:t>Function</a:t>
            </a:r>
            <a:r>
              <a:rPr lang="en-US" sz="2400" b="0" dirty="0"/>
              <a:t> – A mathematical relation such that each element of a given set (the domain of the function) is associated with an element of another set (the range of the function)</a:t>
            </a:r>
          </a:p>
          <a:p>
            <a:pPr marL="0" indent="0" algn="just">
              <a:buNone/>
            </a:pPr>
            <a:endParaRPr lang="en-US" sz="2400" b="0" dirty="0"/>
          </a:p>
          <a:p>
            <a:pPr marL="0" indent="0" algn="just">
              <a:buNone/>
            </a:pPr>
            <a:r>
              <a:rPr lang="en-US" sz="2400" dirty="0"/>
              <a:t>System</a:t>
            </a:r>
            <a:r>
              <a:rPr lang="en-US" sz="2400" b="0" dirty="0"/>
              <a:t> – A group of interacting, interrelated, or interdependent elements forming a complex whole: </a:t>
            </a:r>
          </a:p>
          <a:p>
            <a:pPr marL="0" indent="0" algn="just">
              <a:buNone/>
            </a:pPr>
            <a:r>
              <a:rPr lang="en-US" sz="2400" b="0" dirty="0"/>
              <a:t>	a. An organism as a whole,</a:t>
            </a:r>
          </a:p>
          <a:p>
            <a:pPr marL="0" indent="0" algn="just">
              <a:buNone/>
            </a:pPr>
            <a:r>
              <a:rPr lang="en-US" sz="2400" b="0" dirty="0"/>
              <a:t>	b. A group of physiologically related parts, </a:t>
            </a:r>
          </a:p>
          <a:p>
            <a:pPr marL="0" indent="0" algn="just">
              <a:buNone/>
            </a:pPr>
            <a:r>
              <a:rPr lang="en-US" sz="2400" b="0" dirty="0"/>
              <a:t>	c. A group of interacting physical components,</a:t>
            </a:r>
          </a:p>
          <a:p>
            <a:pPr marL="0" indent="0" algn="just">
              <a:buNone/>
            </a:pPr>
            <a:r>
              <a:rPr lang="en-US" sz="2400" b="0" dirty="0"/>
              <a:t>	d. A network of structures and channels</a:t>
            </a:r>
          </a:p>
          <a:p>
            <a:pPr marL="0" indent="0" algn="just">
              <a:buNone/>
            </a:pPr>
            <a:endParaRPr lang="en-US" sz="2400" b="0" dirty="0"/>
          </a:p>
        </p:txBody>
      </p:sp>
    </p:spTree>
    <p:extLst>
      <p:ext uri="{BB962C8B-B14F-4D97-AF65-F5344CB8AC3E}">
        <p14:creationId xmlns:p14="http://schemas.microsoft.com/office/powerpoint/2010/main" val="14121316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for BB-03</a:t>
            </a:r>
          </a:p>
        </p:txBody>
      </p:sp>
      <p:sp>
        <p:nvSpPr>
          <p:cNvPr id="3" name="Content Placeholder 2"/>
          <p:cNvSpPr>
            <a:spLocks noGrp="1"/>
          </p:cNvSpPr>
          <p:nvPr>
            <p:ph idx="1"/>
          </p:nvPr>
        </p:nvSpPr>
        <p:spPr>
          <a:xfrm>
            <a:off x="152400" y="1066800"/>
            <a:ext cx="8839200" cy="4108882"/>
          </a:xfrm>
        </p:spPr>
        <p:txBody>
          <a:bodyPr/>
          <a:lstStyle/>
          <a:p>
            <a:pPr>
              <a:buFont typeface="+mj-lt"/>
              <a:buAutoNum type="arabicPeriod"/>
            </a:pPr>
            <a:r>
              <a:rPr lang="en-US" sz="2400" b="0" dirty="0"/>
              <a:t>Please give an example of a shift-invariant linear system and show that it satisfies the requirements.</a:t>
            </a:r>
          </a:p>
          <a:p>
            <a:pPr>
              <a:buFont typeface="+mj-lt"/>
              <a:buAutoNum type="arabicPeriod"/>
            </a:pPr>
            <a:r>
              <a:rPr lang="en-US" sz="2400" b="0" dirty="0"/>
              <a:t>Please give an example of a linear system and show that it satisfies additivity and homogeneity but it is not shift-invariant.</a:t>
            </a:r>
          </a:p>
          <a:p>
            <a:pPr>
              <a:buFont typeface="+mj-lt"/>
              <a:buAutoNum type="arabicPeriod"/>
            </a:pPr>
            <a:r>
              <a:rPr lang="en-US" sz="2400" b="0" dirty="0"/>
              <a:t>Please give an example of a nonlinear system that satisfies neither additivity and homogeneity.</a:t>
            </a:r>
          </a:p>
          <a:p>
            <a:pPr marL="0" indent="0">
              <a:buNone/>
            </a:pPr>
            <a:endParaRPr lang="en-US" sz="2400" b="0" dirty="0"/>
          </a:p>
          <a:p>
            <a:pPr marL="0" indent="0">
              <a:buNone/>
            </a:pPr>
            <a:r>
              <a:rPr lang="en-US" sz="2400" b="0" dirty="0">
                <a:solidFill>
                  <a:srgbClr val="FF0000"/>
                </a:solidFill>
              </a:rPr>
              <a:t>Due date: One week from now (by midnight next Tue).  Please upload your MS word report to MLS.</a:t>
            </a:r>
          </a:p>
        </p:txBody>
      </p:sp>
    </p:spTree>
    <p:extLst>
      <p:ext uri="{BB962C8B-B14F-4D97-AF65-F5344CB8AC3E}">
        <p14:creationId xmlns:p14="http://schemas.microsoft.com/office/powerpoint/2010/main" val="269608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Function</a:t>
            </a:r>
          </a:p>
        </p:txBody>
      </p:sp>
      <p:sp>
        <p:nvSpPr>
          <p:cNvPr id="5" name="Chord 4"/>
          <p:cNvSpPr/>
          <p:nvPr/>
        </p:nvSpPr>
        <p:spPr bwMode="auto">
          <a:xfrm>
            <a:off x="1138518" y="2617694"/>
            <a:ext cx="2393577" cy="2339788"/>
          </a:xfrm>
          <a:prstGeom prst="chord">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6" name="Teardrop 5"/>
          <p:cNvSpPr/>
          <p:nvPr/>
        </p:nvSpPr>
        <p:spPr bwMode="auto">
          <a:xfrm>
            <a:off x="5172635" y="2680444"/>
            <a:ext cx="2671483" cy="2662517"/>
          </a:xfrm>
          <a:prstGeom prst="teardrop">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7" name="Curved Up Arrow 6"/>
          <p:cNvSpPr/>
          <p:nvPr/>
        </p:nvSpPr>
        <p:spPr bwMode="auto">
          <a:xfrm flipV="1">
            <a:off x="2008096" y="1913962"/>
            <a:ext cx="5208493" cy="2034989"/>
          </a:xfrm>
          <a:prstGeom prst="curvedUpArrow">
            <a:avLst/>
          </a:prstGeom>
          <a:solidFill>
            <a:srgbClr val="0000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8" name="Title 1"/>
          <p:cNvSpPr txBox="1">
            <a:spLocks/>
          </p:cNvSpPr>
          <p:nvPr/>
        </p:nvSpPr>
        <p:spPr bwMode="auto">
          <a:xfrm>
            <a:off x="1138518" y="1851210"/>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FF0000"/>
                </a:solidFill>
              </a:rPr>
              <a:t>Domain</a:t>
            </a:r>
          </a:p>
        </p:txBody>
      </p:sp>
      <p:sp>
        <p:nvSpPr>
          <p:cNvPr id="9" name="Title 1"/>
          <p:cNvSpPr txBox="1">
            <a:spLocks/>
          </p:cNvSpPr>
          <p:nvPr/>
        </p:nvSpPr>
        <p:spPr bwMode="auto">
          <a:xfrm>
            <a:off x="6347013" y="1851210"/>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B050"/>
                </a:solidFill>
              </a:rPr>
              <a:t>Range</a:t>
            </a:r>
          </a:p>
        </p:txBody>
      </p:sp>
      <p:sp>
        <p:nvSpPr>
          <p:cNvPr id="10" name="Title 1"/>
          <p:cNvSpPr txBox="1">
            <a:spLocks/>
          </p:cNvSpPr>
          <p:nvPr/>
        </p:nvSpPr>
        <p:spPr bwMode="auto">
          <a:xfrm>
            <a:off x="3393146" y="1931889"/>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r>
              <a:rPr lang="en-US" sz="2800" kern="0" dirty="0">
                <a:solidFill>
                  <a:srgbClr val="0000FF"/>
                </a:solidFill>
              </a:rPr>
              <a:t>Map</a:t>
            </a:r>
          </a:p>
        </p:txBody>
      </p:sp>
      <p:sp>
        <p:nvSpPr>
          <p:cNvPr id="12" name="5-Point Star 11"/>
          <p:cNvSpPr/>
          <p:nvPr/>
        </p:nvSpPr>
        <p:spPr bwMode="auto">
          <a:xfrm>
            <a:off x="6436660" y="4010583"/>
            <a:ext cx="540126" cy="540126"/>
          </a:xfrm>
          <a:prstGeom prst="star5">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13" name="Rectangle 12"/>
          <p:cNvSpPr/>
          <p:nvPr/>
        </p:nvSpPr>
        <p:spPr bwMode="auto">
          <a:xfrm>
            <a:off x="2079811" y="4011702"/>
            <a:ext cx="358588" cy="358588"/>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pic>
        <p:nvPicPr>
          <p:cNvPr id="11" name="Picture 10" descr="http://www.magic-emoji.com/emoji/images/83_emoji_iphone_black_diamond_su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092829" y="4550709"/>
            <a:ext cx="24765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2185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s://i.stack.imgur.com/jiYoj.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4582" y="865090"/>
            <a:ext cx="4267199" cy="32003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sz="4000" dirty="0"/>
              <a:t>Examples</a:t>
            </a:r>
          </a:p>
        </p:txBody>
      </p:sp>
      <p:pic>
        <p:nvPicPr>
          <p:cNvPr id="24580" name="Picture 4" descr="https://www.mathworks.com/matlabcentral/mlc-downloads/downloads/submissions/35214/versions/4/screensho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722" y="996948"/>
            <a:ext cx="3747247" cy="2810435"/>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https://www.mathworks.com/matlabcentral/mlc-downloads/downloads/submissions/4372/versions/1/screenshot.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9208" y="4047559"/>
            <a:ext cx="3053917" cy="266680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6"/>
          <a:stretch>
            <a:fillRect/>
          </a:stretch>
        </p:blipFill>
        <p:spPr>
          <a:xfrm>
            <a:off x="726142" y="4259964"/>
            <a:ext cx="3424517" cy="1945749"/>
          </a:xfrm>
          <a:prstGeom prst="rect">
            <a:avLst/>
          </a:prstGeom>
        </p:spPr>
      </p:pic>
    </p:spTree>
    <p:extLst>
      <p:ext uri="{BB962C8B-B14F-4D97-AF65-F5344CB8AC3E}">
        <p14:creationId xmlns:p14="http://schemas.microsoft.com/office/powerpoint/2010/main" val="1168001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Taylor Expansion</a:t>
            </a:r>
          </a:p>
        </p:txBody>
      </p:sp>
      <p:pic>
        <p:nvPicPr>
          <p:cNvPr id="5122" name="Picture 2" descr="http://www.sosmath.com/calculus/tayser/tayser01/img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66" y="1501245"/>
            <a:ext cx="7812361" cy="23124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814918" y="3813704"/>
            <a:ext cx="4309533" cy="2448599"/>
          </a:xfrm>
          <a:prstGeom prst="rect">
            <a:avLst/>
          </a:prstGeom>
        </p:spPr>
      </p:pic>
    </p:spTree>
    <p:extLst>
      <p:ext uri="{BB962C8B-B14F-4D97-AF65-F5344CB8AC3E}">
        <p14:creationId xmlns:p14="http://schemas.microsoft.com/office/powerpoint/2010/main" val="28962446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Function</a:t>
            </a:r>
          </a:p>
        </p:txBody>
      </p:sp>
      <p:pic>
        <p:nvPicPr>
          <p:cNvPr id="33815" name="Picture 23" descr="https://mayitzintli.files.wordpress.com/2013/07/planes-intersectin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0425" y="2524125"/>
            <a:ext cx="5743575" cy="43338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p:cNvPicPr>
            <a:picLocks noChangeAspect="1"/>
          </p:cNvPicPr>
          <p:nvPr/>
        </p:nvPicPr>
        <p:blipFill>
          <a:blip r:embed="rId4"/>
          <a:stretch>
            <a:fillRect/>
          </a:stretch>
        </p:blipFill>
        <p:spPr>
          <a:xfrm>
            <a:off x="152400" y="1116683"/>
            <a:ext cx="5198057" cy="3909928"/>
          </a:xfrm>
          <a:prstGeom prst="rect">
            <a:avLst/>
          </a:prstGeom>
        </p:spPr>
      </p:pic>
    </p:spTree>
    <p:extLst>
      <p:ext uri="{BB962C8B-B14F-4D97-AF65-F5344CB8AC3E}">
        <p14:creationId xmlns:p14="http://schemas.microsoft.com/office/powerpoint/2010/main" val="3005055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System</a:t>
            </a:r>
          </a:p>
        </p:txBody>
      </p:sp>
      <p:sp>
        <p:nvSpPr>
          <p:cNvPr id="3" name="Cube 2"/>
          <p:cNvSpPr/>
          <p:nvPr/>
        </p:nvSpPr>
        <p:spPr bwMode="auto">
          <a:xfrm>
            <a:off x="3083857" y="2097733"/>
            <a:ext cx="2886635" cy="2241177"/>
          </a:xfrm>
          <a:prstGeom prst="cube">
            <a:avLst/>
          </a:prstGeom>
          <a:solidFill>
            <a:schemeClr val="accent6">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4" name="Right Arrow 3"/>
          <p:cNvSpPr/>
          <p:nvPr/>
        </p:nvSpPr>
        <p:spPr bwMode="auto">
          <a:xfrm>
            <a:off x="1111623" y="2781289"/>
            <a:ext cx="1604683" cy="995083"/>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7" name="Right Arrow 6"/>
          <p:cNvSpPr/>
          <p:nvPr/>
        </p:nvSpPr>
        <p:spPr bwMode="auto">
          <a:xfrm>
            <a:off x="6320118" y="2781289"/>
            <a:ext cx="1604683" cy="995083"/>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sp>
        <p:nvSpPr>
          <p:cNvPr id="9" name="Title 1"/>
          <p:cNvSpPr txBox="1">
            <a:spLocks/>
          </p:cNvSpPr>
          <p:nvPr/>
        </p:nvSpPr>
        <p:spPr bwMode="auto">
          <a:xfrm>
            <a:off x="1111623" y="1976709"/>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FF0000"/>
                </a:solidFill>
              </a:rPr>
              <a:t>Input v</a:t>
            </a:r>
          </a:p>
        </p:txBody>
      </p:sp>
      <p:sp>
        <p:nvSpPr>
          <p:cNvPr id="10" name="Title 1"/>
          <p:cNvSpPr txBox="1">
            <a:spLocks/>
          </p:cNvSpPr>
          <p:nvPr/>
        </p:nvSpPr>
        <p:spPr bwMode="auto">
          <a:xfrm>
            <a:off x="6320118" y="1976709"/>
            <a:ext cx="1936375"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B050"/>
                </a:solidFill>
              </a:rPr>
              <a:t>Output w</a:t>
            </a:r>
          </a:p>
        </p:txBody>
      </p:sp>
      <p:sp>
        <p:nvSpPr>
          <p:cNvPr id="12" name="Title 1"/>
          <p:cNvSpPr txBox="1">
            <a:spLocks/>
          </p:cNvSpPr>
          <p:nvPr/>
        </p:nvSpPr>
        <p:spPr bwMode="auto">
          <a:xfrm>
            <a:off x="3256915" y="3065610"/>
            <a:ext cx="2148796" cy="8382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2800" kern="0" dirty="0">
                <a:solidFill>
                  <a:srgbClr val="0000FF"/>
                </a:solidFill>
              </a:rPr>
              <a:t>System</a:t>
            </a:r>
          </a:p>
          <a:p>
            <a:pPr algn="l"/>
            <a:r>
              <a:rPr lang="en-US" sz="2800" kern="0" dirty="0">
                <a:solidFill>
                  <a:srgbClr val="0000FF"/>
                </a:solidFill>
              </a:rPr>
              <a:t>Operator </a:t>
            </a:r>
            <a:r>
              <a:rPr lang="en-US" sz="2800" i="1" kern="0" dirty="0">
                <a:solidFill>
                  <a:srgbClr val="0000FF"/>
                </a:solidFill>
              </a:rPr>
              <a:t>L</a:t>
            </a:r>
          </a:p>
        </p:txBody>
      </p:sp>
      <p:pic>
        <p:nvPicPr>
          <p:cNvPr id="6" name="Picture 5"/>
          <p:cNvPicPr>
            <a:picLocks noChangeAspect="1"/>
          </p:cNvPicPr>
          <p:nvPr/>
        </p:nvPicPr>
        <p:blipFill>
          <a:blip r:embed="rId3"/>
          <a:stretch>
            <a:fillRect/>
          </a:stretch>
        </p:blipFill>
        <p:spPr>
          <a:xfrm>
            <a:off x="3256915" y="4829447"/>
            <a:ext cx="2066925" cy="1495425"/>
          </a:xfrm>
          <a:prstGeom prst="rect">
            <a:avLst/>
          </a:prstGeom>
          <a:ln w="38100">
            <a:solidFill>
              <a:srgbClr val="FF0000"/>
            </a:solidFill>
          </a:ln>
        </p:spPr>
      </p:pic>
      <p:sp>
        <p:nvSpPr>
          <p:cNvPr id="8" name="Rectangle 7"/>
          <p:cNvSpPr/>
          <p:nvPr/>
        </p:nvSpPr>
        <p:spPr bwMode="auto">
          <a:xfrm>
            <a:off x="4876186" y="5842522"/>
            <a:ext cx="233082" cy="4661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1800" dirty="0" err="1"/>
          </a:p>
        </p:txBody>
      </p:sp>
      <p:pic>
        <p:nvPicPr>
          <p:cNvPr id="13"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423580" y="4338910"/>
            <a:ext cx="2476500" cy="2476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736662"/>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Designs\Azure.pot</Template>
  <TotalTime>4817</TotalTime>
  <Words>5206</Words>
  <Application>Microsoft Office PowerPoint</Application>
  <PresentationFormat>On-screen Show (4:3)</PresentationFormat>
  <Paragraphs>348</Paragraphs>
  <Slides>40</Slides>
  <Notes>40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48" baseType="lpstr">
      <vt:lpstr>Arial</vt:lpstr>
      <vt:lpstr>Calibri</vt:lpstr>
      <vt:lpstr>Cambria Math</vt:lpstr>
      <vt:lpstr>Garamond</vt:lpstr>
      <vt:lpstr>Times</vt:lpstr>
      <vt:lpstr>Blank Presentation</vt:lpstr>
      <vt:lpstr>1_Blank Presentation</vt:lpstr>
      <vt:lpstr>Equation</vt:lpstr>
      <vt:lpstr>PowerPoint Presentation</vt:lpstr>
      <vt:lpstr>PowerPoint Presentation</vt:lpstr>
      <vt:lpstr>Outline</vt:lpstr>
      <vt:lpstr>Function vs System</vt:lpstr>
      <vt:lpstr>Function</vt:lpstr>
      <vt:lpstr>Examples</vt:lpstr>
      <vt:lpstr>Taylor Expansion</vt:lpstr>
      <vt:lpstr>Linear Function</vt:lpstr>
      <vt:lpstr>System</vt:lpstr>
      <vt:lpstr>Measurement System</vt:lpstr>
      <vt:lpstr>Imaging System</vt:lpstr>
      <vt:lpstr>Control System</vt:lpstr>
      <vt:lpstr>Robotic System</vt:lpstr>
      <vt:lpstr>Neurological System</vt:lpstr>
      <vt:lpstr>Human System</vt:lpstr>
      <vt:lpstr>Robot &amp; Human</vt:lpstr>
      <vt:lpstr>Linear System</vt:lpstr>
      <vt:lpstr>PowerPoint Presentation</vt:lpstr>
      <vt:lpstr>PowerPoint Presentation</vt:lpstr>
      <vt:lpstr>Quiz: Linear or Not?</vt:lpstr>
      <vt:lpstr>Additivity &amp; Homogeneity</vt:lpstr>
      <vt:lpstr>Equivalence in the Continuous Case</vt:lpstr>
      <vt:lpstr>Independence of Homogeneity</vt:lpstr>
      <vt:lpstr>Independence of Additivity</vt:lpstr>
      <vt:lpstr>Recap!</vt:lpstr>
      <vt:lpstr>Relative Linearity</vt:lpstr>
      <vt:lpstr>PowerPoint Presentation</vt:lpstr>
      <vt:lpstr>PowerPoint Presentation</vt:lpstr>
      <vt:lpstr>PowerPoint Presentation</vt:lpstr>
      <vt:lpstr>PowerPoint Presentation</vt:lpstr>
      <vt:lpstr>PowerPoint Presentation</vt:lpstr>
      <vt:lpstr>PowerPoint Presentation</vt:lpstr>
      <vt:lpstr>Shift Invariability</vt:lpstr>
      <vt:lpstr>Non-linear System</vt:lpstr>
      <vt:lpstr>Logistic Map</vt:lpstr>
      <vt:lpstr>Chaotic Behavior</vt:lpstr>
      <vt:lpstr>Biological &amp; Artificial Neurons</vt:lpstr>
      <vt:lpstr>Deep Neural Network (DNN)</vt:lpstr>
      <vt:lpstr>Class Project?</vt:lpstr>
      <vt:lpstr>Homework for BB-03</vt:lpstr>
    </vt:vector>
  </TitlesOfParts>
  <Company>ART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xintes</dc:creator>
  <cp:lastModifiedBy>Manik, Md Motaleb Hossen</cp:lastModifiedBy>
  <cp:revision>340</cp:revision>
  <cp:lastPrinted>2012-08-27T14:05:30Z</cp:lastPrinted>
  <dcterms:created xsi:type="dcterms:W3CDTF">2006-11-16T21:02:09Z</dcterms:created>
  <dcterms:modified xsi:type="dcterms:W3CDTF">2025-08-07T20:13:37Z</dcterms:modified>
</cp:coreProperties>
</file>